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70" r:id="rId14"/>
  </p:sldIdLst>
  <p:sldSz cx="18288000" cy="10287000"/>
  <p:notesSz cx="6858000" cy="9144000"/>
  <p:embeddedFontLst>
    <p:embeddedFont>
      <p:font typeface="Arial Black" panose="020B0A04020102020204" pitchFamily="34" charset="0"/>
      <p:bold r:id="rId15"/>
    </p:embeddedFont>
    <p:embeddedFont>
      <p:font typeface="Calibri" panose="020F0502020204030204" pitchFamily="34" charset="0"/>
      <p:regular r:id="rId16"/>
      <p:bold r:id="rId17"/>
      <p:italic r:id="rId18"/>
      <p:boldItalic r:id="rId19"/>
    </p:embeddedFont>
    <p:embeddedFont>
      <p:font typeface="Code Pro" panose="020B0604020202020204" charset="0"/>
      <p:regular r:id="rId20"/>
    </p:embeddedFont>
    <p:embeddedFont>
      <p:font typeface="Code Pro Bold" panose="020B0604020202020204" charset="0"/>
      <p:regular r:id="rId21"/>
      <p:bold r:id="rId22"/>
    </p:embeddedFont>
    <p:embeddedFont>
      <p:font typeface="Gagalin" panose="020B0604020202020204" charset="0"/>
      <p:regular r:id="rId23"/>
    </p:embeddedFont>
    <p:embeddedFont>
      <p:font typeface="Glacial Indifference" panose="020B0604020202020204" charset="0"/>
      <p:regular r:id="rId24"/>
    </p:embeddedFont>
    <p:embeddedFont>
      <p:font typeface="Glacial Indifference Bold" panose="020B0604020202020204" charset="0"/>
      <p:regular r:id="rId25"/>
      <p:bold r:id="rId26"/>
    </p:embeddedFont>
    <p:embeddedFont>
      <p:font typeface="Poppins Bold" panose="020B060402020202020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3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40.jpe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9.jpeg"/><Relationship Id="rId16"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jpe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27.png"/><Relationship Id="rId9" Type="http://schemas.openxmlformats.org/officeDocument/2006/relationships/image" Target="../media/image45.sv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4.svg"/><Relationship Id="rId3" Type="http://schemas.openxmlformats.org/officeDocument/2006/relationships/image" Target="../media/image26.svg"/><Relationship Id="rId7" Type="http://schemas.openxmlformats.org/officeDocument/2006/relationships/image" Target="../media/image20.svg"/><Relationship Id="rId12"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22.svg"/><Relationship Id="rId15" Type="http://schemas.openxmlformats.org/officeDocument/2006/relationships/image" Target="../media/image56.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rot="-579656">
            <a:off x="-1285227" y="108612"/>
            <a:ext cx="10545580" cy="11555220"/>
            <a:chOff x="0" y="0"/>
            <a:chExt cx="14060773" cy="15406960"/>
          </a:xfrm>
        </p:grpSpPr>
        <p:pic>
          <p:nvPicPr>
            <p:cNvPr id="3" name="Picture 3"/>
            <p:cNvPicPr>
              <a:picLocks noChangeAspect="1"/>
            </p:cNvPicPr>
            <p:nvPr/>
          </p:nvPicPr>
          <p:blipFill>
            <a:blip r:embed="rId2"/>
            <a:srcRect l="19579" r="19579"/>
            <a:stretch>
              <a:fillRect/>
            </a:stretch>
          </p:blipFill>
          <p:spPr>
            <a:xfrm>
              <a:off x="0" y="0"/>
              <a:ext cx="14060773" cy="15406960"/>
            </a:xfrm>
            <a:prstGeom prst="rect">
              <a:avLst/>
            </a:prstGeom>
          </p:spPr>
        </p:pic>
      </p:grpSp>
      <p:grpSp>
        <p:nvGrpSpPr>
          <p:cNvPr id="4" name="Group 4"/>
          <p:cNvGrpSpPr/>
          <p:nvPr/>
        </p:nvGrpSpPr>
        <p:grpSpPr>
          <a:xfrm rot="-413588">
            <a:off x="4579498" y="9490534"/>
            <a:ext cx="14248800" cy="1806734"/>
            <a:chOff x="0" y="0"/>
            <a:chExt cx="4819964" cy="611167"/>
          </a:xfrm>
        </p:grpSpPr>
        <p:sp>
          <p:nvSpPr>
            <p:cNvPr id="5" name="Freeform 5"/>
            <p:cNvSpPr/>
            <p:nvPr/>
          </p:nvSpPr>
          <p:spPr>
            <a:xfrm>
              <a:off x="0" y="0"/>
              <a:ext cx="4819964" cy="611167"/>
            </a:xfrm>
            <a:custGeom>
              <a:avLst/>
              <a:gdLst/>
              <a:ahLst/>
              <a:cxnLst/>
              <a:rect l="l" t="t" r="r" b="b"/>
              <a:pathLst>
                <a:path w="4819964" h="611167">
                  <a:moveTo>
                    <a:pt x="0" y="0"/>
                  </a:moveTo>
                  <a:lnTo>
                    <a:pt x="4819964" y="0"/>
                  </a:lnTo>
                  <a:lnTo>
                    <a:pt x="4819964" y="611167"/>
                  </a:lnTo>
                  <a:lnTo>
                    <a:pt x="0" y="611167"/>
                  </a:lnTo>
                  <a:close/>
                </a:path>
              </a:pathLst>
            </a:custGeom>
            <a:solidFill>
              <a:srgbClr val="17284E"/>
            </a:solidFill>
          </p:spPr>
        </p:sp>
      </p:grpSp>
      <p:grpSp>
        <p:nvGrpSpPr>
          <p:cNvPr id="6" name="Group 6"/>
          <p:cNvGrpSpPr/>
          <p:nvPr/>
        </p:nvGrpSpPr>
        <p:grpSpPr>
          <a:xfrm rot="-413588">
            <a:off x="-1078595" y="-1223483"/>
            <a:ext cx="12626641" cy="1806734"/>
            <a:chOff x="0" y="0"/>
            <a:chExt cx="4271234" cy="611167"/>
          </a:xfrm>
        </p:grpSpPr>
        <p:sp>
          <p:nvSpPr>
            <p:cNvPr id="7" name="Freeform 7"/>
            <p:cNvSpPr/>
            <p:nvPr/>
          </p:nvSpPr>
          <p:spPr>
            <a:xfrm>
              <a:off x="0" y="0"/>
              <a:ext cx="4271234" cy="611167"/>
            </a:xfrm>
            <a:custGeom>
              <a:avLst/>
              <a:gdLst/>
              <a:ahLst/>
              <a:cxnLst/>
              <a:rect l="l" t="t" r="r" b="b"/>
              <a:pathLst>
                <a:path w="4271234" h="611167">
                  <a:moveTo>
                    <a:pt x="0" y="0"/>
                  </a:moveTo>
                  <a:lnTo>
                    <a:pt x="4271234" y="0"/>
                  </a:lnTo>
                  <a:lnTo>
                    <a:pt x="4271234" y="611167"/>
                  </a:lnTo>
                  <a:lnTo>
                    <a:pt x="0" y="611167"/>
                  </a:lnTo>
                  <a:close/>
                </a:path>
              </a:pathLst>
            </a:custGeom>
            <a:solidFill>
              <a:srgbClr val="0A1F41"/>
            </a:solidFill>
          </p:spPr>
        </p:sp>
      </p:grpSp>
      <p:grpSp>
        <p:nvGrpSpPr>
          <p:cNvPr id="8" name="Group 8"/>
          <p:cNvGrpSpPr/>
          <p:nvPr/>
        </p:nvGrpSpPr>
        <p:grpSpPr>
          <a:xfrm>
            <a:off x="10453659" y="4969570"/>
            <a:ext cx="5393609" cy="916652"/>
            <a:chOff x="0" y="0"/>
            <a:chExt cx="1598136" cy="271605"/>
          </a:xfrm>
        </p:grpSpPr>
        <p:sp>
          <p:nvSpPr>
            <p:cNvPr id="9" name="Freeform 9"/>
            <p:cNvSpPr/>
            <p:nvPr/>
          </p:nvSpPr>
          <p:spPr>
            <a:xfrm>
              <a:off x="0" y="0"/>
              <a:ext cx="1598136" cy="271605"/>
            </a:xfrm>
            <a:custGeom>
              <a:avLst/>
              <a:gdLst/>
              <a:ahLst/>
              <a:cxnLst/>
              <a:rect l="l" t="t" r="r" b="b"/>
              <a:pathLst>
                <a:path w="1598136" h="271605">
                  <a:moveTo>
                    <a:pt x="0" y="0"/>
                  </a:moveTo>
                  <a:lnTo>
                    <a:pt x="1598136" y="0"/>
                  </a:lnTo>
                  <a:lnTo>
                    <a:pt x="1598136" y="271605"/>
                  </a:lnTo>
                  <a:lnTo>
                    <a:pt x="0" y="271605"/>
                  </a:lnTo>
                  <a:close/>
                </a:path>
              </a:pathLst>
            </a:custGeom>
            <a:solidFill>
              <a:srgbClr val="0A1F41"/>
            </a:solidFill>
          </p:spPr>
        </p:sp>
      </p:grpSp>
      <p:grpSp>
        <p:nvGrpSpPr>
          <p:cNvPr id="10" name="Group 10"/>
          <p:cNvGrpSpPr/>
          <p:nvPr/>
        </p:nvGrpSpPr>
        <p:grpSpPr>
          <a:xfrm>
            <a:off x="10453659" y="2538101"/>
            <a:ext cx="5393609" cy="2086206"/>
            <a:chOff x="0" y="0"/>
            <a:chExt cx="1485966" cy="574760"/>
          </a:xfrm>
        </p:grpSpPr>
        <p:sp>
          <p:nvSpPr>
            <p:cNvPr id="11" name="Freeform 11"/>
            <p:cNvSpPr/>
            <p:nvPr/>
          </p:nvSpPr>
          <p:spPr>
            <a:xfrm>
              <a:off x="0" y="0"/>
              <a:ext cx="1485966" cy="574760"/>
            </a:xfrm>
            <a:custGeom>
              <a:avLst/>
              <a:gdLst/>
              <a:ahLst/>
              <a:cxnLst/>
              <a:rect l="l" t="t" r="r" b="b"/>
              <a:pathLst>
                <a:path w="1485966" h="574760">
                  <a:moveTo>
                    <a:pt x="0" y="0"/>
                  </a:moveTo>
                  <a:lnTo>
                    <a:pt x="1485966" y="0"/>
                  </a:lnTo>
                  <a:lnTo>
                    <a:pt x="1485966" y="574760"/>
                  </a:lnTo>
                  <a:lnTo>
                    <a:pt x="0" y="574760"/>
                  </a:lnTo>
                  <a:close/>
                </a:path>
              </a:pathLst>
            </a:custGeom>
            <a:solidFill>
              <a:srgbClr val="0A1F41"/>
            </a:solidFill>
          </p:spPr>
        </p:sp>
      </p:grpSp>
      <p:pic>
        <p:nvPicPr>
          <p:cNvPr id="12" name="Picture 12"/>
          <p:cNvPicPr>
            <a:picLocks noChangeAspect="1"/>
          </p:cNvPicPr>
          <p:nvPr/>
        </p:nvPicPr>
        <p:blipFill>
          <a:blip r:embed="rId3"/>
          <a:srcRect/>
          <a:stretch>
            <a:fillRect/>
          </a:stretch>
        </p:blipFill>
        <p:spPr>
          <a:xfrm>
            <a:off x="10847987" y="2735044"/>
            <a:ext cx="4604954" cy="1692321"/>
          </a:xfrm>
          <a:prstGeom prst="rect">
            <a:avLst/>
          </a:prstGeom>
        </p:spPr>
      </p:pic>
      <p:sp>
        <p:nvSpPr>
          <p:cNvPr id="13" name="TextBox 13"/>
          <p:cNvSpPr txBox="1"/>
          <p:nvPr/>
        </p:nvSpPr>
        <p:spPr>
          <a:xfrm>
            <a:off x="10894899" y="5103411"/>
            <a:ext cx="4578464" cy="546688"/>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Gagalin Bold"/>
              </a:rPr>
              <a:t>Seek Help Before Harm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a:off x="7920186" y="-1223814"/>
            <a:ext cx="2447628" cy="244762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 name="Group 4"/>
          <p:cNvGrpSpPr/>
          <p:nvPr/>
        </p:nvGrpSpPr>
        <p:grpSpPr>
          <a:xfrm>
            <a:off x="-1223814" y="3919686"/>
            <a:ext cx="2447628" cy="244762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6" name="Group 6"/>
          <p:cNvGrpSpPr/>
          <p:nvPr/>
        </p:nvGrpSpPr>
        <p:grpSpPr>
          <a:xfrm>
            <a:off x="5966702" y="9063186"/>
            <a:ext cx="2447628" cy="244762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8" name="Group 8"/>
          <p:cNvGrpSpPr/>
          <p:nvPr/>
        </p:nvGrpSpPr>
        <p:grpSpPr>
          <a:xfrm>
            <a:off x="10367814" y="3063100"/>
            <a:ext cx="6198456" cy="2212607"/>
            <a:chOff x="0" y="0"/>
            <a:chExt cx="2326965" cy="830636"/>
          </a:xfrm>
        </p:grpSpPr>
        <p:sp>
          <p:nvSpPr>
            <p:cNvPr id="9" name="Freeform 9"/>
            <p:cNvSpPr/>
            <p:nvPr/>
          </p:nvSpPr>
          <p:spPr>
            <a:xfrm>
              <a:off x="0" y="0"/>
              <a:ext cx="2326965" cy="830636"/>
            </a:xfrm>
            <a:custGeom>
              <a:avLst/>
              <a:gdLst/>
              <a:ahLst/>
              <a:cxnLst/>
              <a:rect l="l" t="t" r="r" b="b"/>
              <a:pathLst>
                <a:path w="2326965" h="830636">
                  <a:moveTo>
                    <a:pt x="0" y="0"/>
                  </a:moveTo>
                  <a:lnTo>
                    <a:pt x="2326965" y="0"/>
                  </a:lnTo>
                  <a:lnTo>
                    <a:pt x="2326965" y="830636"/>
                  </a:lnTo>
                  <a:lnTo>
                    <a:pt x="0" y="830636"/>
                  </a:lnTo>
                  <a:close/>
                </a:path>
              </a:pathLst>
            </a:custGeom>
            <a:solidFill>
              <a:srgbClr val="4CB070"/>
            </a:solidFill>
          </p:spPr>
        </p:sp>
      </p:grpSp>
      <p:grpSp>
        <p:nvGrpSpPr>
          <p:cNvPr id="10" name="Group 10"/>
          <p:cNvGrpSpPr/>
          <p:nvPr/>
        </p:nvGrpSpPr>
        <p:grpSpPr>
          <a:xfrm>
            <a:off x="10367814" y="2684297"/>
            <a:ext cx="7682723" cy="1579674"/>
            <a:chOff x="0" y="0"/>
            <a:chExt cx="2884174" cy="593026"/>
          </a:xfrm>
        </p:grpSpPr>
        <p:sp>
          <p:nvSpPr>
            <p:cNvPr id="11" name="Freeform 11"/>
            <p:cNvSpPr/>
            <p:nvPr/>
          </p:nvSpPr>
          <p:spPr>
            <a:xfrm>
              <a:off x="0" y="0"/>
              <a:ext cx="2884174" cy="593026"/>
            </a:xfrm>
            <a:custGeom>
              <a:avLst/>
              <a:gdLst/>
              <a:ahLst/>
              <a:cxnLst/>
              <a:rect l="l" t="t" r="r" b="b"/>
              <a:pathLst>
                <a:path w="2884174" h="593026">
                  <a:moveTo>
                    <a:pt x="0" y="0"/>
                  </a:moveTo>
                  <a:lnTo>
                    <a:pt x="2884174" y="0"/>
                  </a:lnTo>
                  <a:lnTo>
                    <a:pt x="2884174" y="593026"/>
                  </a:lnTo>
                  <a:lnTo>
                    <a:pt x="0" y="593026"/>
                  </a:lnTo>
                  <a:close/>
                </a:path>
              </a:pathLst>
            </a:custGeom>
            <a:solidFill>
              <a:srgbClr val="4CB070"/>
            </a:solidFill>
          </p:spPr>
        </p:sp>
      </p:grpSp>
      <p:grpSp>
        <p:nvGrpSpPr>
          <p:cNvPr id="12" name="Group 12"/>
          <p:cNvGrpSpPr>
            <a:grpSpLocks noChangeAspect="1"/>
          </p:cNvGrpSpPr>
          <p:nvPr/>
        </p:nvGrpSpPr>
        <p:grpSpPr>
          <a:xfrm>
            <a:off x="1223814" y="244360"/>
            <a:ext cx="7070846" cy="9798281"/>
            <a:chOff x="0" y="0"/>
            <a:chExt cx="4734560" cy="6560820"/>
          </a:xfrm>
        </p:grpSpPr>
        <p:sp>
          <p:nvSpPr>
            <p:cNvPr id="13" name="Freeform 13"/>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14" name="Freeform 14"/>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sp>
        <p:sp>
          <p:nvSpPr>
            <p:cNvPr id="15" name="Freeform 15"/>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2"/>
              <a:stretch>
                <a:fillRect l="5418" t="826" r="5713" b="613"/>
              </a:stretch>
            </a:blipFill>
          </p:spPr>
        </p:sp>
        <p:sp>
          <p:nvSpPr>
            <p:cNvPr id="16" name="Freeform 16"/>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17" name="Freeform 17"/>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18" name="Freeform 18"/>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19" name="Freeform 19"/>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20" name="Freeform 20"/>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21" name="Freeform 21"/>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2" name="Freeform 22"/>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3" name="Freeform 23"/>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sp>
      </p:grpSp>
      <p:sp>
        <p:nvSpPr>
          <p:cNvPr id="24" name="TextBox 24"/>
          <p:cNvSpPr txBox="1"/>
          <p:nvPr/>
        </p:nvSpPr>
        <p:spPr>
          <a:xfrm>
            <a:off x="10800145" y="2995761"/>
            <a:ext cx="6459155" cy="1838325"/>
          </a:xfrm>
          <a:prstGeom prst="rect">
            <a:avLst/>
          </a:prstGeom>
        </p:spPr>
        <p:txBody>
          <a:bodyPr lIns="0" tIns="0" rIns="0" bIns="0" rtlCol="0" anchor="t">
            <a:spAutoFit/>
          </a:bodyPr>
          <a:lstStyle/>
          <a:p>
            <a:pPr>
              <a:lnSpc>
                <a:spcPts val="7200"/>
              </a:lnSpc>
            </a:pPr>
            <a:r>
              <a:rPr lang="en-US" sz="6000">
                <a:solidFill>
                  <a:srgbClr val="FFFFFF"/>
                </a:solidFill>
                <a:latin typeface="Gagalin"/>
              </a:rPr>
              <a:t>Safe2Help IL</a:t>
            </a:r>
          </a:p>
          <a:p>
            <a:pPr>
              <a:lnSpc>
                <a:spcPts val="7200"/>
              </a:lnSpc>
            </a:pPr>
            <a:r>
              <a:rPr lang="en-US" sz="6000">
                <a:solidFill>
                  <a:srgbClr val="FFFFFF"/>
                </a:solidFill>
                <a:latin typeface="Gagalin"/>
              </a:rPr>
              <a:t>Reporting Form</a:t>
            </a:r>
          </a:p>
        </p:txBody>
      </p:sp>
      <p:grpSp>
        <p:nvGrpSpPr>
          <p:cNvPr id="25" name="Group 25"/>
          <p:cNvGrpSpPr/>
          <p:nvPr/>
        </p:nvGrpSpPr>
        <p:grpSpPr>
          <a:xfrm>
            <a:off x="11410968" y="5687325"/>
            <a:ext cx="4112149" cy="1596605"/>
            <a:chOff x="0" y="0"/>
            <a:chExt cx="5482865" cy="2128806"/>
          </a:xfrm>
        </p:grpSpPr>
        <p:sp>
          <p:nvSpPr>
            <p:cNvPr id="26" name="TextBox 26"/>
            <p:cNvSpPr txBox="1"/>
            <p:nvPr/>
          </p:nvSpPr>
          <p:spPr>
            <a:xfrm>
              <a:off x="0" y="1601121"/>
              <a:ext cx="5482865" cy="527685"/>
            </a:xfrm>
            <a:prstGeom prst="rect">
              <a:avLst/>
            </a:prstGeom>
          </p:spPr>
          <p:txBody>
            <a:bodyPr lIns="0" tIns="0" rIns="0" bIns="0" rtlCol="0" anchor="t">
              <a:spAutoFit/>
            </a:bodyPr>
            <a:lstStyle/>
            <a:p>
              <a:pPr>
                <a:lnSpc>
                  <a:spcPts val="3120"/>
                </a:lnSpc>
              </a:pPr>
              <a:endParaRPr/>
            </a:p>
          </p:txBody>
        </p:sp>
        <p:sp>
          <p:nvSpPr>
            <p:cNvPr id="27" name="TextBox 27"/>
            <p:cNvSpPr txBox="1"/>
            <p:nvPr/>
          </p:nvSpPr>
          <p:spPr>
            <a:xfrm>
              <a:off x="127087" y="-9525"/>
              <a:ext cx="5355778" cy="1228725"/>
            </a:xfrm>
            <a:prstGeom prst="rect">
              <a:avLst/>
            </a:prstGeom>
          </p:spPr>
          <p:txBody>
            <a:bodyPr lIns="0" tIns="0" rIns="0" bIns="0" rtlCol="0" anchor="t">
              <a:spAutoFit/>
            </a:bodyPr>
            <a:lstStyle/>
            <a:p>
              <a:pPr>
                <a:lnSpc>
                  <a:spcPts val="3600"/>
                </a:lnSpc>
              </a:pPr>
              <a:r>
                <a:rPr lang="en-US" sz="3000">
                  <a:solidFill>
                    <a:srgbClr val="4CB070"/>
                  </a:solidFill>
                  <a:latin typeface="Poppins Bold"/>
                </a:rPr>
                <a:t>Web &amp; Mobile App Reporting Form</a:t>
              </a:r>
            </a:p>
          </p:txBody>
        </p:sp>
      </p:grpSp>
      <p:sp>
        <p:nvSpPr>
          <p:cNvPr id="28" name="TextBox 28"/>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a:t>
            </a:r>
            <a:r>
              <a:rPr lang="en-US" sz="1800">
                <a:solidFill>
                  <a:srgbClr val="4CB070"/>
                </a:solidFill>
                <a:latin typeface="Glacial Indifference Bold"/>
              </a:rPr>
              <a:t>WW.SAFE2HELPIL.COM</a:t>
            </a:r>
          </a:p>
        </p:txBody>
      </p:sp>
      <p:sp>
        <p:nvSpPr>
          <p:cNvPr id="29" name="TextBox 29"/>
          <p:cNvSpPr txBox="1"/>
          <p:nvPr/>
        </p:nvSpPr>
        <p:spPr>
          <a:xfrm>
            <a:off x="11081196" y="9447397"/>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1863893" y="-535752"/>
            <a:ext cx="20402654" cy="4863876"/>
            <a:chOff x="0" y="0"/>
            <a:chExt cx="6361908" cy="1516642"/>
          </a:xfrm>
        </p:grpSpPr>
        <p:sp>
          <p:nvSpPr>
            <p:cNvPr id="3" name="Freeform 3"/>
            <p:cNvSpPr/>
            <p:nvPr/>
          </p:nvSpPr>
          <p:spPr>
            <a:xfrm>
              <a:off x="0" y="0"/>
              <a:ext cx="6361908" cy="1516642"/>
            </a:xfrm>
            <a:custGeom>
              <a:avLst/>
              <a:gdLst/>
              <a:ahLst/>
              <a:cxnLst/>
              <a:rect l="l" t="t" r="r" b="b"/>
              <a:pathLst>
                <a:path w="6361908" h="1516642">
                  <a:moveTo>
                    <a:pt x="0" y="0"/>
                  </a:moveTo>
                  <a:lnTo>
                    <a:pt x="6361908" y="0"/>
                  </a:lnTo>
                  <a:lnTo>
                    <a:pt x="6361908" y="1516642"/>
                  </a:lnTo>
                  <a:lnTo>
                    <a:pt x="0" y="1516642"/>
                  </a:lnTo>
                  <a:close/>
                </a:path>
              </a:pathLst>
            </a:custGeom>
            <a:solidFill>
              <a:srgbClr val="0A1F41"/>
            </a:solidFill>
          </p:spPr>
        </p:sp>
      </p:grpSp>
      <p:grpSp>
        <p:nvGrpSpPr>
          <p:cNvPr id="4" name="Group 4"/>
          <p:cNvGrpSpPr>
            <a:grpSpLocks noChangeAspect="1"/>
          </p:cNvGrpSpPr>
          <p:nvPr/>
        </p:nvGrpSpPr>
        <p:grpSpPr>
          <a:xfrm>
            <a:off x="1228653" y="1359005"/>
            <a:ext cx="4873731" cy="487371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282" r="-25282"/>
              </a:stretch>
            </a:blipFill>
          </p:spPr>
        </p:sp>
      </p:grpSp>
      <p:grpSp>
        <p:nvGrpSpPr>
          <p:cNvPr id="6" name="Group 6"/>
          <p:cNvGrpSpPr>
            <a:grpSpLocks noChangeAspect="1"/>
          </p:cNvGrpSpPr>
          <p:nvPr/>
        </p:nvGrpSpPr>
        <p:grpSpPr>
          <a:xfrm>
            <a:off x="12180259" y="1359005"/>
            <a:ext cx="4873731" cy="487371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76" r="-24976"/>
              </a:stretch>
            </a:blipFill>
          </p:spPr>
        </p:sp>
      </p:grpSp>
      <p:grpSp>
        <p:nvGrpSpPr>
          <p:cNvPr id="8" name="Group 8"/>
          <p:cNvGrpSpPr/>
          <p:nvPr/>
        </p:nvGrpSpPr>
        <p:grpSpPr>
          <a:xfrm rot="-4483174">
            <a:off x="-3692128" y="-55278"/>
            <a:ext cx="5691598" cy="3320234"/>
            <a:chOff x="0" y="0"/>
            <a:chExt cx="1267467" cy="739386"/>
          </a:xfrm>
        </p:grpSpPr>
        <p:sp>
          <p:nvSpPr>
            <p:cNvPr id="9" name="Freeform 9"/>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10" name="Group 10"/>
          <p:cNvGrpSpPr/>
          <p:nvPr/>
        </p:nvGrpSpPr>
        <p:grpSpPr>
          <a:xfrm rot="-4483174">
            <a:off x="16283516" y="7598183"/>
            <a:ext cx="5691598" cy="3320234"/>
            <a:chOff x="0" y="0"/>
            <a:chExt cx="1267467" cy="739386"/>
          </a:xfrm>
        </p:grpSpPr>
        <p:sp>
          <p:nvSpPr>
            <p:cNvPr id="11" name="Freeform 11"/>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grpSp>
        <p:nvGrpSpPr>
          <p:cNvPr id="12" name="Group 12"/>
          <p:cNvGrpSpPr>
            <a:grpSpLocks noChangeAspect="1"/>
          </p:cNvGrpSpPr>
          <p:nvPr/>
        </p:nvGrpSpPr>
        <p:grpSpPr>
          <a:xfrm>
            <a:off x="6785696" y="1437566"/>
            <a:ext cx="4795169" cy="479515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06" r="-24906"/>
              </a:stretch>
            </a:blipFill>
          </p:spPr>
        </p:sp>
      </p:grpSp>
      <p:sp>
        <p:nvSpPr>
          <p:cNvPr id="14" name="TextBox 14"/>
          <p:cNvSpPr txBox="1"/>
          <p:nvPr/>
        </p:nvSpPr>
        <p:spPr>
          <a:xfrm>
            <a:off x="7620175" y="6645592"/>
            <a:ext cx="8713723" cy="3048000"/>
          </a:xfrm>
          <a:prstGeom prst="rect">
            <a:avLst/>
          </a:prstGeom>
        </p:spPr>
        <p:txBody>
          <a:bodyPr lIns="0" tIns="0" rIns="0" bIns="0" rtlCol="0" anchor="t">
            <a:spAutoFit/>
          </a:bodyPr>
          <a:lstStyle/>
          <a:p>
            <a:pPr marL="539749" lvl="1" indent="-269875">
              <a:lnSpc>
                <a:spcPts val="2999"/>
              </a:lnSpc>
              <a:buFont typeface="Arial"/>
              <a:buChar char="•"/>
            </a:pPr>
            <a:r>
              <a:rPr lang="en-US" sz="2499">
                <a:solidFill>
                  <a:srgbClr val="FDFFFF"/>
                </a:solidFill>
                <a:latin typeface="Glacial Indifference"/>
              </a:rPr>
              <a:t>This is a long-term initiative to change the school culture in Illinois. </a:t>
            </a:r>
          </a:p>
          <a:p>
            <a:pPr marL="539749" lvl="1" indent="-269875">
              <a:lnSpc>
                <a:spcPts val="2999"/>
              </a:lnSpc>
              <a:buFont typeface="Arial"/>
              <a:buChar char="•"/>
            </a:pPr>
            <a:r>
              <a:rPr lang="en-US" sz="2499">
                <a:solidFill>
                  <a:srgbClr val="FDFFFF"/>
                </a:solidFill>
                <a:latin typeface="Glacial Indifference"/>
              </a:rPr>
              <a:t>Providing a recommended educational curriculum as early as preschool, we hope to:</a:t>
            </a:r>
          </a:p>
          <a:p>
            <a:pPr marL="1079499" lvl="2" indent="-359833">
              <a:lnSpc>
                <a:spcPts val="2999"/>
              </a:lnSpc>
              <a:buFont typeface="Arial"/>
              <a:buChar char="⚬"/>
            </a:pPr>
            <a:r>
              <a:rPr lang="en-US" sz="2499">
                <a:solidFill>
                  <a:srgbClr val="FDFFFF"/>
                </a:solidFill>
                <a:latin typeface="Glacial Indifference"/>
              </a:rPr>
              <a:t>remove the stigma associated with mental health issues, </a:t>
            </a:r>
          </a:p>
          <a:p>
            <a:pPr marL="1079499" lvl="2" indent="-359833">
              <a:lnSpc>
                <a:spcPts val="2999"/>
              </a:lnSpc>
              <a:buFont typeface="Arial"/>
              <a:buChar char="⚬"/>
            </a:pPr>
            <a:r>
              <a:rPr lang="en-US" sz="2499">
                <a:solidFill>
                  <a:srgbClr val="FDFFFF"/>
                </a:solidFill>
                <a:latin typeface="Glacial Indifference"/>
              </a:rPr>
              <a:t>foster a culture of kindness,</a:t>
            </a:r>
          </a:p>
          <a:p>
            <a:pPr marL="1079500" lvl="2" indent="-359833">
              <a:lnSpc>
                <a:spcPts val="2999"/>
              </a:lnSpc>
              <a:buFont typeface="Arial"/>
              <a:buChar char="⚬"/>
            </a:pPr>
            <a:r>
              <a:rPr lang="en-US" sz="2499">
                <a:solidFill>
                  <a:srgbClr val="FDFFFF"/>
                </a:solidFill>
                <a:latin typeface="Glacial Indifference"/>
              </a:rPr>
              <a:t>and instill important lessons.</a:t>
            </a:r>
          </a:p>
        </p:txBody>
      </p:sp>
      <p:sp>
        <p:nvSpPr>
          <p:cNvPr id="15" name="TextBox 15"/>
          <p:cNvSpPr txBox="1"/>
          <p:nvPr/>
        </p:nvSpPr>
        <p:spPr>
          <a:xfrm>
            <a:off x="1781313" y="6636067"/>
            <a:ext cx="5328725" cy="1838325"/>
          </a:xfrm>
          <a:prstGeom prst="rect">
            <a:avLst/>
          </a:prstGeom>
        </p:spPr>
        <p:txBody>
          <a:bodyPr lIns="0" tIns="0" rIns="0" bIns="0" rtlCol="0" anchor="t">
            <a:spAutoFit/>
          </a:bodyPr>
          <a:lstStyle/>
          <a:p>
            <a:pPr>
              <a:lnSpc>
                <a:spcPts val="7200"/>
              </a:lnSpc>
            </a:pPr>
            <a:r>
              <a:rPr lang="en-US" sz="6000">
                <a:solidFill>
                  <a:srgbClr val="0A1F41"/>
                </a:solidFill>
                <a:latin typeface="Gagalin"/>
              </a:rPr>
              <a:t>Educational Resource Kit</a:t>
            </a:r>
          </a:p>
        </p:txBody>
      </p:sp>
      <p:sp>
        <p:nvSpPr>
          <p:cNvPr id="16" name="TextBox 16"/>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DFFFF"/>
                </a:solidFill>
                <a:latin typeface="Glacial Indifference Bold"/>
              </a:rPr>
              <a:t>WWW.SAFE2HELPIL.COM</a:t>
            </a:r>
          </a:p>
        </p:txBody>
      </p:sp>
      <p:sp>
        <p:nvSpPr>
          <p:cNvPr id="17" name="TextBox 17"/>
          <p:cNvSpPr txBox="1"/>
          <p:nvPr/>
        </p:nvSpPr>
        <p:spPr>
          <a:xfrm>
            <a:off x="11121749" y="9502410"/>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a:off x="6313189" y="1028700"/>
            <a:ext cx="2001833" cy="558559"/>
            <a:chOff x="0" y="0"/>
            <a:chExt cx="2669111" cy="744745"/>
          </a:xfrm>
        </p:grpSpPr>
        <p:grpSp>
          <p:nvGrpSpPr>
            <p:cNvPr id="3" name="Group 3"/>
            <p:cNvGrpSpPr/>
            <p:nvPr/>
          </p:nvGrpSpPr>
          <p:grpSpPr>
            <a:xfrm rot="5400000">
              <a:off x="81344" y="-81344"/>
              <a:ext cx="744745" cy="907433"/>
              <a:chOff x="0" y="0"/>
              <a:chExt cx="2354580" cy="2868930"/>
            </a:xfrm>
          </p:grpSpPr>
          <p:sp>
            <p:nvSpPr>
              <p:cNvPr id="4" name="Freeform 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5" name="Group 5"/>
            <p:cNvGrpSpPr/>
            <p:nvPr/>
          </p:nvGrpSpPr>
          <p:grpSpPr>
            <a:xfrm rot="-5400000">
              <a:off x="1843022" y="-81344"/>
              <a:ext cx="744745" cy="907433"/>
              <a:chOff x="0" y="0"/>
              <a:chExt cx="2354580" cy="2868930"/>
            </a:xfrm>
          </p:grpSpPr>
          <p:sp>
            <p:nvSpPr>
              <p:cNvPr id="6" name="Freeform 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7" name="Group 7"/>
            <p:cNvGrpSpPr/>
            <p:nvPr/>
          </p:nvGrpSpPr>
          <p:grpSpPr>
            <a:xfrm>
              <a:off x="655035" y="0"/>
              <a:ext cx="1560360" cy="744745"/>
              <a:chOff x="0" y="0"/>
              <a:chExt cx="1913890" cy="913482"/>
            </a:xfrm>
          </p:grpSpPr>
          <p:sp>
            <p:nvSpPr>
              <p:cNvPr id="8" name="Freeform 8"/>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9" name="Group 9"/>
          <p:cNvGrpSpPr/>
          <p:nvPr/>
        </p:nvGrpSpPr>
        <p:grpSpPr>
          <a:xfrm>
            <a:off x="6313189" y="3849546"/>
            <a:ext cx="2001833" cy="558559"/>
            <a:chOff x="0" y="0"/>
            <a:chExt cx="2669111" cy="744745"/>
          </a:xfrm>
        </p:grpSpPr>
        <p:grpSp>
          <p:nvGrpSpPr>
            <p:cNvPr id="10" name="Group 10"/>
            <p:cNvGrpSpPr/>
            <p:nvPr/>
          </p:nvGrpSpPr>
          <p:grpSpPr>
            <a:xfrm rot="5400000">
              <a:off x="81344" y="-81344"/>
              <a:ext cx="744745" cy="907433"/>
              <a:chOff x="0" y="0"/>
              <a:chExt cx="2354580" cy="2868930"/>
            </a:xfrm>
          </p:grpSpPr>
          <p:sp>
            <p:nvSpPr>
              <p:cNvPr id="11" name="Freeform 11"/>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2" name="Group 12"/>
            <p:cNvGrpSpPr/>
            <p:nvPr/>
          </p:nvGrpSpPr>
          <p:grpSpPr>
            <a:xfrm rot="-5400000">
              <a:off x="1843022" y="-81344"/>
              <a:ext cx="744745" cy="907433"/>
              <a:chOff x="0" y="0"/>
              <a:chExt cx="2354580" cy="2868930"/>
            </a:xfrm>
          </p:grpSpPr>
          <p:sp>
            <p:nvSpPr>
              <p:cNvPr id="13" name="Freeform 13"/>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4" name="Group 14"/>
            <p:cNvGrpSpPr/>
            <p:nvPr/>
          </p:nvGrpSpPr>
          <p:grpSpPr>
            <a:xfrm>
              <a:off x="655035" y="0"/>
              <a:ext cx="1560360" cy="744745"/>
              <a:chOff x="0" y="0"/>
              <a:chExt cx="1913890" cy="913482"/>
            </a:xfrm>
          </p:grpSpPr>
          <p:sp>
            <p:nvSpPr>
              <p:cNvPr id="15" name="Freeform 15"/>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16" name="Group 16"/>
          <p:cNvGrpSpPr/>
          <p:nvPr/>
        </p:nvGrpSpPr>
        <p:grpSpPr>
          <a:xfrm>
            <a:off x="6313189" y="6689443"/>
            <a:ext cx="2001833" cy="558559"/>
            <a:chOff x="0" y="0"/>
            <a:chExt cx="2669111" cy="744745"/>
          </a:xfrm>
        </p:grpSpPr>
        <p:grpSp>
          <p:nvGrpSpPr>
            <p:cNvPr id="17" name="Group 17"/>
            <p:cNvGrpSpPr/>
            <p:nvPr/>
          </p:nvGrpSpPr>
          <p:grpSpPr>
            <a:xfrm rot="5400000">
              <a:off x="81344" y="-81344"/>
              <a:ext cx="744745" cy="907433"/>
              <a:chOff x="0" y="0"/>
              <a:chExt cx="2354580" cy="2868930"/>
            </a:xfrm>
          </p:grpSpPr>
          <p:sp>
            <p:nvSpPr>
              <p:cNvPr id="18" name="Freeform 1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19" name="Group 19"/>
            <p:cNvGrpSpPr/>
            <p:nvPr/>
          </p:nvGrpSpPr>
          <p:grpSpPr>
            <a:xfrm rot="-5400000">
              <a:off x="1843022" y="-81344"/>
              <a:ext cx="744745" cy="907433"/>
              <a:chOff x="0" y="0"/>
              <a:chExt cx="2354580" cy="2868930"/>
            </a:xfrm>
          </p:grpSpPr>
          <p:sp>
            <p:nvSpPr>
              <p:cNvPr id="20" name="Freeform 20"/>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p:spPr>
          </p:sp>
        </p:grpSp>
        <p:grpSp>
          <p:nvGrpSpPr>
            <p:cNvPr id="21" name="Group 21"/>
            <p:cNvGrpSpPr/>
            <p:nvPr/>
          </p:nvGrpSpPr>
          <p:grpSpPr>
            <a:xfrm>
              <a:off x="655035" y="0"/>
              <a:ext cx="1560360" cy="744745"/>
              <a:chOff x="0" y="0"/>
              <a:chExt cx="1913890" cy="913482"/>
            </a:xfrm>
          </p:grpSpPr>
          <p:sp>
            <p:nvSpPr>
              <p:cNvPr id="22" name="Freeform 22"/>
              <p:cNvSpPr/>
              <p:nvPr/>
            </p:nvSpPr>
            <p:spPr>
              <a:xfrm>
                <a:off x="0" y="0"/>
                <a:ext cx="1913890" cy="913482"/>
              </a:xfrm>
              <a:custGeom>
                <a:avLst/>
                <a:gdLst/>
                <a:ahLst/>
                <a:cxnLst/>
                <a:rect l="l" t="t" r="r" b="b"/>
                <a:pathLst>
                  <a:path w="1913890" h="913482">
                    <a:moveTo>
                      <a:pt x="0" y="0"/>
                    </a:moveTo>
                    <a:lnTo>
                      <a:pt x="1913890" y="0"/>
                    </a:lnTo>
                    <a:lnTo>
                      <a:pt x="1913890" y="913482"/>
                    </a:lnTo>
                    <a:lnTo>
                      <a:pt x="0" y="913482"/>
                    </a:lnTo>
                    <a:close/>
                  </a:path>
                </a:pathLst>
              </a:custGeom>
              <a:solidFill>
                <a:srgbClr val="FFFFFF"/>
              </a:solidFill>
            </p:spPr>
          </p:sp>
        </p:grpSp>
      </p:grpSp>
      <p:grpSp>
        <p:nvGrpSpPr>
          <p:cNvPr id="23" name="Group 23"/>
          <p:cNvGrpSpPr/>
          <p:nvPr/>
        </p:nvGrpSpPr>
        <p:grpSpPr>
          <a:xfrm rot="-4483174">
            <a:off x="13246014" y="2161636"/>
            <a:ext cx="12080979" cy="7047525"/>
            <a:chOff x="0" y="0"/>
            <a:chExt cx="1267467" cy="739386"/>
          </a:xfrm>
        </p:grpSpPr>
        <p:sp>
          <p:nvSpPr>
            <p:cNvPr id="24" name="Freeform 24"/>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sp>
        <p:nvSpPr>
          <p:cNvPr id="25" name="TextBox 25"/>
          <p:cNvSpPr txBox="1"/>
          <p:nvPr/>
        </p:nvSpPr>
        <p:spPr>
          <a:xfrm>
            <a:off x="6313189" y="1794273"/>
            <a:ext cx="6934229" cy="1934845"/>
          </a:xfrm>
          <a:prstGeom prst="rect">
            <a:avLst/>
          </a:prstGeom>
        </p:spPr>
        <p:txBody>
          <a:bodyPr lIns="0" tIns="0" rIns="0" bIns="0" rtlCol="0" anchor="t">
            <a:spAutoFit/>
          </a:bodyPr>
          <a:lstStyle/>
          <a:p>
            <a:pPr marL="474980" lvl="1" indent="-237490">
              <a:lnSpc>
                <a:spcPts val="3079"/>
              </a:lnSpc>
              <a:buFont typeface="Arial"/>
              <a:buChar char="•"/>
            </a:pPr>
            <a:r>
              <a:rPr lang="en-US" sz="2200">
                <a:solidFill>
                  <a:srgbClr val="FFFFFF"/>
                </a:solidFill>
                <a:latin typeface="Glacial Indifference"/>
              </a:rPr>
              <a:t>Be Kind</a:t>
            </a:r>
          </a:p>
          <a:p>
            <a:pPr marL="474980" lvl="1" indent="-237490">
              <a:lnSpc>
                <a:spcPts val="3079"/>
              </a:lnSpc>
              <a:buFont typeface="Arial"/>
              <a:buChar char="•"/>
            </a:pPr>
            <a:r>
              <a:rPr lang="en-US" sz="2200">
                <a:solidFill>
                  <a:srgbClr val="FFFFFF"/>
                </a:solidFill>
                <a:latin typeface="Glacial Indifference"/>
              </a:rPr>
              <a:t>Telling vs. Tattling</a:t>
            </a:r>
          </a:p>
          <a:p>
            <a:pPr marL="474980" lvl="1" indent="-237490">
              <a:lnSpc>
                <a:spcPts val="3079"/>
              </a:lnSpc>
              <a:buFont typeface="Arial"/>
              <a:buChar char="•"/>
            </a:pPr>
            <a:r>
              <a:rPr lang="en-US" sz="2200">
                <a:solidFill>
                  <a:srgbClr val="FFFFFF"/>
                </a:solidFill>
                <a:latin typeface="Glacial Indifference"/>
              </a:rPr>
              <a:t>Trusted Adult</a:t>
            </a:r>
          </a:p>
          <a:p>
            <a:pPr marL="474980" lvl="1" indent="-237490">
              <a:lnSpc>
                <a:spcPts val="3079"/>
              </a:lnSpc>
              <a:buFont typeface="Arial"/>
              <a:buChar char="•"/>
            </a:pPr>
            <a:r>
              <a:rPr lang="en-US" sz="2200">
                <a:solidFill>
                  <a:srgbClr val="FFFFFF"/>
                </a:solidFill>
                <a:latin typeface="Glacial Indifference"/>
              </a:rPr>
              <a:t>Stress &amp; Anxiety</a:t>
            </a:r>
          </a:p>
          <a:p>
            <a:pPr marL="474980" lvl="1" indent="-237490" algn="l">
              <a:lnSpc>
                <a:spcPts val="3079"/>
              </a:lnSpc>
              <a:buFont typeface="Arial"/>
              <a:buChar char="•"/>
            </a:pPr>
            <a:r>
              <a:rPr lang="en-US" sz="2200">
                <a:solidFill>
                  <a:srgbClr val="FFFFFF"/>
                </a:solidFill>
                <a:latin typeface="Glacial Indifference"/>
              </a:rPr>
              <a:t>Healthy Relationships</a:t>
            </a:r>
          </a:p>
        </p:txBody>
      </p:sp>
      <p:sp>
        <p:nvSpPr>
          <p:cNvPr id="26" name="TextBox 26"/>
          <p:cNvSpPr txBox="1"/>
          <p:nvPr/>
        </p:nvSpPr>
        <p:spPr>
          <a:xfrm>
            <a:off x="6313189" y="4615120"/>
            <a:ext cx="6934229" cy="1934845"/>
          </a:xfrm>
          <a:prstGeom prst="rect">
            <a:avLst/>
          </a:prstGeom>
        </p:spPr>
        <p:txBody>
          <a:bodyPr lIns="0" tIns="0" rIns="0" bIns="0" rtlCol="0" anchor="t">
            <a:spAutoFit/>
          </a:bodyPr>
          <a:lstStyle/>
          <a:p>
            <a:pPr marL="474980" lvl="1" indent="-237490">
              <a:lnSpc>
                <a:spcPts val="3079"/>
              </a:lnSpc>
              <a:buFont typeface="Arial"/>
              <a:buChar char="•"/>
            </a:pPr>
            <a:r>
              <a:rPr lang="en-US" sz="2200">
                <a:solidFill>
                  <a:srgbClr val="FFFFFF"/>
                </a:solidFill>
                <a:latin typeface="Glacial Indifference"/>
              </a:rPr>
              <a:t>Suicide Prevention</a:t>
            </a:r>
          </a:p>
          <a:p>
            <a:pPr marL="474980" lvl="1" indent="-237490">
              <a:lnSpc>
                <a:spcPts val="3079"/>
              </a:lnSpc>
              <a:buFont typeface="Arial"/>
              <a:buChar char="•"/>
            </a:pPr>
            <a:r>
              <a:rPr lang="en-US" sz="2200">
                <a:solidFill>
                  <a:srgbClr val="FFFFFF"/>
                </a:solidFill>
                <a:latin typeface="Glacial Indifference"/>
              </a:rPr>
              <a:t>Internet Safety</a:t>
            </a:r>
          </a:p>
          <a:p>
            <a:pPr marL="474980" lvl="1" indent="-237490">
              <a:lnSpc>
                <a:spcPts val="3079"/>
              </a:lnSpc>
              <a:buFont typeface="Arial"/>
              <a:buChar char="•"/>
            </a:pPr>
            <a:r>
              <a:rPr lang="en-US" sz="2200">
                <a:solidFill>
                  <a:srgbClr val="FFFFFF"/>
                </a:solidFill>
                <a:latin typeface="Glacial Indifference"/>
              </a:rPr>
              <a:t>Self-Injury</a:t>
            </a:r>
          </a:p>
          <a:p>
            <a:pPr marL="474980" lvl="1" indent="-237490">
              <a:lnSpc>
                <a:spcPts val="3079"/>
              </a:lnSpc>
              <a:buFont typeface="Arial"/>
              <a:buChar char="•"/>
            </a:pPr>
            <a:r>
              <a:rPr lang="en-US" sz="2200">
                <a:solidFill>
                  <a:srgbClr val="FFFFFF"/>
                </a:solidFill>
                <a:latin typeface="Glacial Indifference"/>
              </a:rPr>
              <a:t>Stress &amp; Anxiety</a:t>
            </a:r>
          </a:p>
          <a:p>
            <a:pPr marL="474980" lvl="1" indent="-237490" algn="l">
              <a:lnSpc>
                <a:spcPts val="3079"/>
              </a:lnSpc>
              <a:buFont typeface="Arial"/>
              <a:buChar char="•"/>
            </a:pPr>
            <a:r>
              <a:rPr lang="en-US" sz="2200">
                <a:solidFill>
                  <a:srgbClr val="FFFFFF"/>
                </a:solidFill>
                <a:latin typeface="Glacial Indifference"/>
              </a:rPr>
              <a:t>Social Isolation</a:t>
            </a:r>
          </a:p>
        </p:txBody>
      </p:sp>
      <p:sp>
        <p:nvSpPr>
          <p:cNvPr id="27" name="TextBox 27"/>
          <p:cNvSpPr txBox="1"/>
          <p:nvPr/>
        </p:nvSpPr>
        <p:spPr>
          <a:xfrm>
            <a:off x="6313189" y="7455016"/>
            <a:ext cx="6934229" cy="1934845"/>
          </a:xfrm>
          <a:prstGeom prst="rect">
            <a:avLst/>
          </a:prstGeom>
        </p:spPr>
        <p:txBody>
          <a:bodyPr lIns="0" tIns="0" rIns="0" bIns="0" rtlCol="0" anchor="t">
            <a:spAutoFit/>
          </a:bodyPr>
          <a:lstStyle/>
          <a:p>
            <a:pPr marL="474980" lvl="1" indent="-237490">
              <a:lnSpc>
                <a:spcPts val="3079"/>
              </a:lnSpc>
              <a:buFont typeface="Arial"/>
              <a:buChar char="•"/>
            </a:pPr>
            <a:r>
              <a:rPr lang="en-US" sz="2200">
                <a:solidFill>
                  <a:srgbClr val="FFFFFF"/>
                </a:solidFill>
                <a:latin typeface="Glacial Indifference"/>
              </a:rPr>
              <a:t>Call to Action</a:t>
            </a:r>
          </a:p>
          <a:p>
            <a:pPr marL="474980" lvl="1" indent="-237490">
              <a:lnSpc>
                <a:spcPts val="3079"/>
              </a:lnSpc>
              <a:buFont typeface="Arial"/>
              <a:buChar char="•"/>
            </a:pPr>
            <a:r>
              <a:rPr lang="en-US" sz="2200">
                <a:solidFill>
                  <a:srgbClr val="FFFFFF"/>
                </a:solidFill>
                <a:latin typeface="Glacial Indifference"/>
              </a:rPr>
              <a:t>Help Before Harm</a:t>
            </a:r>
          </a:p>
          <a:p>
            <a:pPr marL="474980" lvl="1" indent="-237490">
              <a:lnSpc>
                <a:spcPts val="3079"/>
              </a:lnSpc>
              <a:buFont typeface="Arial"/>
              <a:buChar char="•"/>
            </a:pPr>
            <a:r>
              <a:rPr lang="en-US" sz="2200">
                <a:solidFill>
                  <a:srgbClr val="FFFFFF"/>
                </a:solidFill>
                <a:latin typeface="Glacial Indifference"/>
              </a:rPr>
              <a:t>Suicide Prevention</a:t>
            </a:r>
          </a:p>
          <a:p>
            <a:pPr marL="474980" lvl="1" indent="-237490">
              <a:lnSpc>
                <a:spcPts val="3079"/>
              </a:lnSpc>
              <a:buFont typeface="Arial"/>
              <a:buChar char="•"/>
            </a:pPr>
            <a:r>
              <a:rPr lang="en-US" sz="2200">
                <a:solidFill>
                  <a:srgbClr val="FFFFFF"/>
                </a:solidFill>
                <a:latin typeface="Glacial Indifference"/>
              </a:rPr>
              <a:t>Stress &amp; Anxiety</a:t>
            </a:r>
          </a:p>
          <a:p>
            <a:pPr marL="474980" lvl="1" indent="-237490" algn="l">
              <a:lnSpc>
                <a:spcPts val="3079"/>
              </a:lnSpc>
              <a:buFont typeface="Arial"/>
              <a:buChar char="•"/>
            </a:pPr>
            <a:r>
              <a:rPr lang="en-US" sz="2200">
                <a:solidFill>
                  <a:srgbClr val="FFFFFF"/>
                </a:solidFill>
                <a:latin typeface="Glacial Indifference"/>
              </a:rPr>
              <a:t>Social Isolation</a:t>
            </a:r>
          </a:p>
        </p:txBody>
      </p:sp>
      <p:sp>
        <p:nvSpPr>
          <p:cNvPr id="28" name="TextBox 28"/>
          <p:cNvSpPr txBox="1"/>
          <p:nvPr/>
        </p:nvSpPr>
        <p:spPr>
          <a:xfrm>
            <a:off x="6571042" y="1156484"/>
            <a:ext cx="1592411" cy="333809"/>
          </a:xfrm>
          <a:prstGeom prst="rect">
            <a:avLst/>
          </a:prstGeom>
        </p:spPr>
        <p:txBody>
          <a:bodyPr wrap="square" lIns="0" tIns="0" rIns="0" bIns="0" rtlCol="0" anchor="t">
            <a:spAutoFit/>
          </a:bodyPr>
          <a:lstStyle/>
          <a:p>
            <a:pPr algn="ctr">
              <a:lnSpc>
                <a:spcPts val="2614"/>
              </a:lnSpc>
            </a:pPr>
            <a:r>
              <a:rPr lang="en-US" sz="2178" dirty="0">
                <a:solidFill>
                  <a:srgbClr val="0A1F41"/>
                </a:solidFill>
                <a:latin typeface="Poppins Bold"/>
              </a:rPr>
              <a:t>Pre-K-4th</a:t>
            </a:r>
          </a:p>
        </p:txBody>
      </p:sp>
      <p:sp>
        <p:nvSpPr>
          <p:cNvPr id="29" name="TextBox 29"/>
          <p:cNvSpPr txBox="1"/>
          <p:nvPr/>
        </p:nvSpPr>
        <p:spPr>
          <a:xfrm>
            <a:off x="6571043" y="3977331"/>
            <a:ext cx="1465372" cy="323743"/>
          </a:xfrm>
          <a:prstGeom prst="rect">
            <a:avLst/>
          </a:prstGeom>
        </p:spPr>
        <p:txBody>
          <a:bodyPr lIns="0" tIns="0" rIns="0" bIns="0" rtlCol="0" anchor="t">
            <a:spAutoFit/>
          </a:bodyPr>
          <a:lstStyle/>
          <a:p>
            <a:pPr algn="ctr">
              <a:lnSpc>
                <a:spcPts val="2614"/>
              </a:lnSpc>
            </a:pPr>
            <a:r>
              <a:rPr lang="en-US" sz="2178">
                <a:solidFill>
                  <a:srgbClr val="0A1F41"/>
                </a:solidFill>
                <a:latin typeface="Poppins Bold"/>
              </a:rPr>
              <a:t>5th-8th</a:t>
            </a:r>
          </a:p>
        </p:txBody>
      </p:sp>
      <p:sp>
        <p:nvSpPr>
          <p:cNvPr id="30" name="TextBox 30"/>
          <p:cNvSpPr txBox="1"/>
          <p:nvPr/>
        </p:nvSpPr>
        <p:spPr>
          <a:xfrm>
            <a:off x="6571043" y="6817227"/>
            <a:ext cx="1465372" cy="323743"/>
          </a:xfrm>
          <a:prstGeom prst="rect">
            <a:avLst/>
          </a:prstGeom>
        </p:spPr>
        <p:txBody>
          <a:bodyPr lIns="0" tIns="0" rIns="0" bIns="0" rtlCol="0" anchor="t">
            <a:spAutoFit/>
          </a:bodyPr>
          <a:lstStyle/>
          <a:p>
            <a:pPr algn="ctr">
              <a:lnSpc>
                <a:spcPts val="2614"/>
              </a:lnSpc>
            </a:pPr>
            <a:r>
              <a:rPr lang="en-US" sz="2178">
                <a:solidFill>
                  <a:srgbClr val="0A1F41"/>
                </a:solidFill>
                <a:latin typeface="Poppins Bold"/>
              </a:rPr>
              <a:t>9th-12th</a:t>
            </a:r>
          </a:p>
        </p:txBody>
      </p:sp>
      <p:grpSp>
        <p:nvGrpSpPr>
          <p:cNvPr id="31" name="Group 31"/>
          <p:cNvGrpSpPr>
            <a:grpSpLocks noChangeAspect="1"/>
          </p:cNvGrpSpPr>
          <p:nvPr/>
        </p:nvGrpSpPr>
        <p:grpSpPr>
          <a:xfrm>
            <a:off x="0" y="0"/>
            <a:ext cx="5143500" cy="10287000"/>
            <a:chOff x="0" y="0"/>
            <a:chExt cx="3331210" cy="6662420"/>
          </a:xfrm>
        </p:grpSpPr>
        <p:sp>
          <p:nvSpPr>
            <p:cNvPr id="32" name="Freeform 32"/>
            <p:cNvSpPr/>
            <p:nvPr/>
          </p:nvSpPr>
          <p:spPr>
            <a:xfrm>
              <a:off x="0" y="0"/>
              <a:ext cx="3331210" cy="6662420"/>
            </a:xfrm>
            <a:custGeom>
              <a:avLst/>
              <a:gdLst/>
              <a:ahLst/>
              <a:cxnLst/>
              <a:rect l="l" t="t" r="r" b="b"/>
              <a:pathLst>
                <a:path w="3331210" h="6662420">
                  <a:moveTo>
                    <a:pt x="0" y="3331210"/>
                  </a:moveTo>
                  <a:lnTo>
                    <a:pt x="0" y="0"/>
                  </a:lnTo>
                  <a:cubicBezTo>
                    <a:pt x="1840230" y="0"/>
                    <a:pt x="3331210" y="1490980"/>
                    <a:pt x="3331210" y="3331210"/>
                  </a:cubicBezTo>
                  <a:cubicBezTo>
                    <a:pt x="3331210" y="5171440"/>
                    <a:pt x="1840230" y="6662420"/>
                    <a:pt x="0" y="6662420"/>
                  </a:cubicBezTo>
                  <a:lnTo>
                    <a:pt x="0" y="3331210"/>
                  </a:lnTo>
                  <a:close/>
                </a:path>
              </a:pathLst>
            </a:custGeom>
            <a:blipFill>
              <a:blip r:embed="rId2"/>
              <a:stretch>
                <a:fillRect l="-79999" r="-120000"/>
              </a:stretch>
            </a:blipFill>
          </p:spPr>
        </p:sp>
      </p:grpSp>
      <p:grpSp>
        <p:nvGrpSpPr>
          <p:cNvPr id="33" name="Group 33"/>
          <p:cNvGrpSpPr/>
          <p:nvPr/>
        </p:nvGrpSpPr>
        <p:grpSpPr>
          <a:xfrm>
            <a:off x="-660946" y="8814212"/>
            <a:ext cx="2447628" cy="2447628"/>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284E"/>
            </a:solidFill>
          </p:spPr>
        </p:sp>
      </p:grpSp>
      <p:sp>
        <p:nvSpPr>
          <p:cNvPr id="35" name="TextBox 35"/>
          <p:cNvSpPr txBox="1"/>
          <p:nvPr/>
        </p:nvSpPr>
        <p:spPr>
          <a:xfrm>
            <a:off x="10941243" y="9482639"/>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grpSp>
        <p:nvGrpSpPr>
          <p:cNvPr id="36" name="Group 36"/>
          <p:cNvGrpSpPr/>
          <p:nvPr/>
        </p:nvGrpSpPr>
        <p:grpSpPr>
          <a:xfrm>
            <a:off x="17064186" y="1740718"/>
            <a:ext cx="2447628" cy="2447628"/>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38" name="Group 38"/>
          <p:cNvGrpSpPr/>
          <p:nvPr/>
        </p:nvGrpSpPr>
        <p:grpSpPr>
          <a:xfrm>
            <a:off x="14295383" y="5155004"/>
            <a:ext cx="2447628" cy="2447628"/>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1F41"/>
            </a:solidFill>
          </p:spPr>
        </p:sp>
      </p:grpSp>
      <p:sp>
        <p:nvSpPr>
          <p:cNvPr id="40" name="TextBox 40"/>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Glacial Indifference Bold"/>
              </a:rPr>
              <a:t>WWW.SAFE2HELPIL.COM</a:t>
            </a:r>
          </a:p>
        </p:txBody>
      </p:sp>
      <p:sp>
        <p:nvSpPr>
          <p:cNvPr id="41" name="TextBox 41"/>
          <p:cNvSpPr txBox="1"/>
          <p:nvPr/>
        </p:nvSpPr>
        <p:spPr>
          <a:xfrm>
            <a:off x="10142066" y="2843928"/>
            <a:ext cx="6600944" cy="885190"/>
          </a:xfrm>
          <a:prstGeom prst="rect">
            <a:avLst/>
          </a:prstGeom>
        </p:spPr>
        <p:txBody>
          <a:bodyPr lIns="0" tIns="0" rIns="0" bIns="0" rtlCol="0" anchor="t">
            <a:spAutoFit/>
          </a:bodyPr>
          <a:lstStyle/>
          <a:p>
            <a:pPr algn="ctr">
              <a:lnSpc>
                <a:spcPts val="7280"/>
              </a:lnSpc>
            </a:pPr>
            <a:r>
              <a:rPr lang="en-US" sz="5200">
                <a:solidFill>
                  <a:srgbClr val="FFFFFF"/>
                </a:solidFill>
                <a:latin typeface="Glacial Indifference"/>
              </a:rPr>
              <a:t>Classroom Resource Kit</a:t>
            </a:r>
          </a:p>
        </p:txBody>
      </p:sp>
      <p:sp>
        <p:nvSpPr>
          <p:cNvPr id="42" name="TextBox 42"/>
          <p:cNvSpPr txBox="1"/>
          <p:nvPr/>
        </p:nvSpPr>
        <p:spPr>
          <a:xfrm>
            <a:off x="10639487" y="4071676"/>
            <a:ext cx="6103524" cy="2462530"/>
          </a:xfrm>
          <a:prstGeom prst="rect">
            <a:avLst/>
          </a:prstGeom>
        </p:spPr>
        <p:txBody>
          <a:bodyPr lIns="0" tIns="0" rIns="0" bIns="0" rtlCol="0" anchor="t">
            <a:spAutoFit/>
          </a:bodyPr>
          <a:lstStyle/>
          <a:p>
            <a:pPr marL="604520" lvl="1" indent="-302260">
              <a:lnSpc>
                <a:spcPts val="3919"/>
              </a:lnSpc>
              <a:buFont typeface="Arial"/>
              <a:buChar char="•"/>
            </a:pPr>
            <a:r>
              <a:rPr lang="en-US" sz="2800">
                <a:solidFill>
                  <a:srgbClr val="FFFFFF"/>
                </a:solidFill>
                <a:latin typeface="Glacial Indifference"/>
              </a:rPr>
              <a:t>Not required</a:t>
            </a:r>
          </a:p>
          <a:p>
            <a:pPr marL="604519" lvl="1" indent="-302260">
              <a:lnSpc>
                <a:spcPts val="3919"/>
              </a:lnSpc>
              <a:buFont typeface="Arial"/>
              <a:buChar char="•"/>
            </a:pPr>
            <a:r>
              <a:rPr lang="en-US" sz="2800">
                <a:solidFill>
                  <a:srgbClr val="FFFFFF"/>
                </a:solidFill>
                <a:latin typeface="Glacial Indifference"/>
              </a:rPr>
              <a:t>Supplements the IL Social Emotional Learning Standards</a:t>
            </a:r>
          </a:p>
          <a:p>
            <a:pPr marL="604520" lvl="1" indent="-302260">
              <a:lnSpc>
                <a:spcPts val="3919"/>
              </a:lnSpc>
              <a:buFont typeface="Arial"/>
              <a:buChar char="•"/>
            </a:pPr>
            <a:r>
              <a:rPr lang="en-US" sz="2799">
                <a:solidFill>
                  <a:srgbClr val="FFFFFF"/>
                </a:solidFill>
                <a:latin typeface="Glacial Indifference"/>
              </a:rPr>
              <a:t>Sample activities and videos included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206410">
            <a:off x="432602" y="5825977"/>
            <a:ext cx="20811250" cy="8748399"/>
            <a:chOff x="0" y="0"/>
            <a:chExt cx="7039855" cy="2959335"/>
          </a:xfrm>
        </p:grpSpPr>
        <p:sp>
          <p:nvSpPr>
            <p:cNvPr id="3" name="Freeform 3"/>
            <p:cNvSpPr/>
            <p:nvPr/>
          </p:nvSpPr>
          <p:spPr>
            <a:xfrm>
              <a:off x="0" y="0"/>
              <a:ext cx="7039855" cy="2959335"/>
            </a:xfrm>
            <a:custGeom>
              <a:avLst/>
              <a:gdLst/>
              <a:ahLst/>
              <a:cxnLst/>
              <a:rect l="l" t="t" r="r" b="b"/>
              <a:pathLst>
                <a:path w="7039855" h="2959335">
                  <a:moveTo>
                    <a:pt x="0" y="0"/>
                  </a:moveTo>
                  <a:lnTo>
                    <a:pt x="7039855" y="0"/>
                  </a:lnTo>
                  <a:lnTo>
                    <a:pt x="7039855" y="2959335"/>
                  </a:lnTo>
                  <a:lnTo>
                    <a:pt x="0" y="2959335"/>
                  </a:lnTo>
                  <a:close/>
                </a:path>
              </a:pathLst>
            </a:custGeom>
            <a:solidFill>
              <a:srgbClr val="4CB070"/>
            </a:solidFill>
          </p:spPr>
        </p:sp>
      </p:grpSp>
      <p:grpSp>
        <p:nvGrpSpPr>
          <p:cNvPr id="4" name="Group 4"/>
          <p:cNvGrpSpPr/>
          <p:nvPr/>
        </p:nvGrpSpPr>
        <p:grpSpPr>
          <a:xfrm rot="-6792917">
            <a:off x="15987460" y="-301112"/>
            <a:ext cx="5691598" cy="3320234"/>
            <a:chOff x="0" y="0"/>
            <a:chExt cx="1267467" cy="739386"/>
          </a:xfrm>
        </p:grpSpPr>
        <p:sp>
          <p:nvSpPr>
            <p:cNvPr id="5" name="Freeform 5"/>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6" name="Group 6"/>
          <p:cNvGrpSpPr/>
          <p:nvPr/>
        </p:nvGrpSpPr>
        <p:grpSpPr>
          <a:xfrm rot="-6792917">
            <a:off x="-3282734" y="7598183"/>
            <a:ext cx="5691598" cy="3320234"/>
            <a:chOff x="0" y="0"/>
            <a:chExt cx="1267467" cy="739386"/>
          </a:xfrm>
        </p:grpSpPr>
        <p:sp>
          <p:nvSpPr>
            <p:cNvPr id="7" name="Freeform 7"/>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sp>
        <p:nvSpPr>
          <p:cNvPr id="8" name="TextBox 8"/>
          <p:cNvSpPr txBox="1"/>
          <p:nvPr/>
        </p:nvSpPr>
        <p:spPr>
          <a:xfrm>
            <a:off x="9714983" y="8537344"/>
            <a:ext cx="8115300" cy="1381125"/>
          </a:xfrm>
          <a:prstGeom prst="rect">
            <a:avLst/>
          </a:prstGeom>
        </p:spPr>
        <p:txBody>
          <a:bodyPr lIns="0" tIns="0" rIns="0" bIns="0" rtlCol="0" anchor="t">
            <a:spAutoFit/>
          </a:bodyPr>
          <a:lstStyle/>
          <a:p>
            <a:pPr algn="r">
              <a:lnSpc>
                <a:spcPts val="3600"/>
              </a:lnSpc>
            </a:pPr>
            <a:r>
              <a:rPr lang="en-US" sz="3000">
                <a:solidFill>
                  <a:srgbClr val="17284E"/>
                </a:solidFill>
                <a:latin typeface="Code Pro Bold"/>
              </a:rPr>
              <a:t>For more information email us at </a:t>
            </a:r>
            <a:r>
              <a:rPr lang="en-US" sz="3000">
                <a:solidFill>
                  <a:srgbClr val="FFFFFF"/>
                </a:solidFill>
                <a:latin typeface="Code Pro Bold"/>
              </a:rPr>
              <a:t>Info@Safe2HelpIL.com </a:t>
            </a:r>
            <a:r>
              <a:rPr lang="en-US" sz="3000">
                <a:solidFill>
                  <a:srgbClr val="17284E"/>
                </a:solidFill>
                <a:latin typeface="Code Pro Bold"/>
              </a:rPr>
              <a:t>or </a:t>
            </a:r>
          </a:p>
          <a:p>
            <a:pPr algn="r">
              <a:lnSpc>
                <a:spcPts val="3600"/>
              </a:lnSpc>
            </a:pPr>
            <a:r>
              <a:rPr lang="en-US" sz="3000">
                <a:solidFill>
                  <a:srgbClr val="17284E"/>
                </a:solidFill>
                <a:latin typeface="Code Pro Bold"/>
              </a:rPr>
              <a:t>visit our website at </a:t>
            </a:r>
            <a:r>
              <a:rPr lang="en-US" sz="3000">
                <a:solidFill>
                  <a:srgbClr val="FFFFFF"/>
                </a:solidFill>
                <a:latin typeface="Code Pro Bold"/>
              </a:rPr>
              <a:t>www.Safe2HelpIL.com</a:t>
            </a:r>
          </a:p>
        </p:txBody>
      </p:sp>
      <p:sp>
        <p:nvSpPr>
          <p:cNvPr id="9" name="TextBox 9"/>
          <p:cNvSpPr txBox="1"/>
          <p:nvPr/>
        </p:nvSpPr>
        <p:spPr>
          <a:xfrm rot="-1213303">
            <a:off x="1339157" y="3572971"/>
            <a:ext cx="13010171" cy="2244648"/>
          </a:xfrm>
          <a:prstGeom prst="rect">
            <a:avLst/>
          </a:prstGeom>
        </p:spPr>
        <p:txBody>
          <a:bodyPr lIns="0" tIns="0" rIns="0" bIns="0" rtlCol="0" anchor="t">
            <a:spAutoFit/>
          </a:bodyPr>
          <a:lstStyle/>
          <a:p>
            <a:pPr>
              <a:lnSpc>
                <a:spcPts val="8837"/>
              </a:lnSpc>
            </a:pPr>
            <a:r>
              <a:rPr lang="en-US" sz="7364">
                <a:solidFill>
                  <a:srgbClr val="FDFFFF"/>
                </a:solidFill>
                <a:latin typeface="Poppins Bold"/>
              </a:rPr>
              <a:t>Thank you</a:t>
            </a:r>
            <a:r>
              <a:rPr lang="en-US" sz="7364">
                <a:solidFill>
                  <a:srgbClr val="4848D1"/>
                </a:solidFill>
                <a:latin typeface="Poppins Bold"/>
              </a:rPr>
              <a:t> </a:t>
            </a:r>
            <a:r>
              <a:rPr lang="en-US" sz="7364">
                <a:solidFill>
                  <a:srgbClr val="4CB070"/>
                </a:solidFill>
                <a:latin typeface="Poppins Bold"/>
              </a:rPr>
              <a:t>for joining. Any Questions?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333340" y="-882747"/>
            <a:ext cx="18807100" cy="4483504"/>
            <a:chOff x="0" y="0"/>
            <a:chExt cx="6361908" cy="1516642"/>
          </a:xfrm>
        </p:grpSpPr>
        <p:sp>
          <p:nvSpPr>
            <p:cNvPr id="3" name="Freeform 3"/>
            <p:cNvSpPr/>
            <p:nvPr/>
          </p:nvSpPr>
          <p:spPr>
            <a:xfrm>
              <a:off x="0" y="0"/>
              <a:ext cx="6361908" cy="1516642"/>
            </a:xfrm>
            <a:custGeom>
              <a:avLst/>
              <a:gdLst/>
              <a:ahLst/>
              <a:cxnLst/>
              <a:rect l="l" t="t" r="r" b="b"/>
              <a:pathLst>
                <a:path w="6361908" h="1516642">
                  <a:moveTo>
                    <a:pt x="0" y="0"/>
                  </a:moveTo>
                  <a:lnTo>
                    <a:pt x="6361908" y="0"/>
                  </a:lnTo>
                  <a:lnTo>
                    <a:pt x="6361908" y="1516642"/>
                  </a:lnTo>
                  <a:lnTo>
                    <a:pt x="0" y="1516642"/>
                  </a:lnTo>
                  <a:close/>
                </a:path>
              </a:pathLst>
            </a:custGeom>
            <a:solidFill>
              <a:srgbClr val="4CB070"/>
            </a:solidFill>
          </p:spPr>
        </p:sp>
      </p:grpSp>
      <p:grpSp>
        <p:nvGrpSpPr>
          <p:cNvPr id="4" name="Group 4"/>
          <p:cNvGrpSpPr>
            <a:grpSpLocks noChangeAspect="1"/>
          </p:cNvGrpSpPr>
          <p:nvPr/>
        </p:nvGrpSpPr>
        <p:grpSpPr>
          <a:xfrm>
            <a:off x="1840188" y="989878"/>
            <a:ext cx="4153639" cy="415362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17" r="-25117"/>
              </a:stretch>
            </a:blipFill>
          </p:spPr>
        </p:sp>
      </p:grpSp>
      <p:grpSp>
        <p:nvGrpSpPr>
          <p:cNvPr id="6" name="Group 6"/>
          <p:cNvGrpSpPr>
            <a:grpSpLocks noChangeAspect="1"/>
          </p:cNvGrpSpPr>
          <p:nvPr/>
        </p:nvGrpSpPr>
        <p:grpSpPr>
          <a:xfrm>
            <a:off x="6993390" y="989878"/>
            <a:ext cx="4153639" cy="415362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1604" r="-18395"/>
              </a:stretch>
            </a:blipFill>
          </p:spPr>
        </p:sp>
      </p:grpSp>
      <p:sp>
        <p:nvSpPr>
          <p:cNvPr id="8" name="TextBox 8"/>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DFFFF"/>
                </a:solidFill>
                <a:latin typeface="Glacial Indifference Bold"/>
              </a:rPr>
              <a:t>WWW.SAFE2HELPIL.COM</a:t>
            </a:r>
          </a:p>
        </p:txBody>
      </p:sp>
      <p:sp>
        <p:nvSpPr>
          <p:cNvPr id="9" name="TextBox 9"/>
          <p:cNvSpPr txBox="1"/>
          <p:nvPr/>
        </p:nvSpPr>
        <p:spPr>
          <a:xfrm>
            <a:off x="7271147" y="5670734"/>
            <a:ext cx="9330943" cy="3667125"/>
          </a:xfrm>
          <a:prstGeom prst="rect">
            <a:avLst/>
          </a:prstGeom>
        </p:spPr>
        <p:txBody>
          <a:bodyPr lIns="0" tIns="0" rIns="0" bIns="0" rtlCol="0" anchor="t">
            <a:spAutoFit/>
          </a:bodyPr>
          <a:lstStyle/>
          <a:p>
            <a:pPr>
              <a:lnSpc>
                <a:spcPts val="2879"/>
              </a:lnSpc>
            </a:pPr>
            <a:r>
              <a:rPr lang="en-US" sz="2399">
                <a:solidFill>
                  <a:srgbClr val="FFFFFF"/>
                </a:solidFill>
                <a:latin typeface="Glacial Indifference"/>
              </a:rPr>
              <a:t>In the absence of a trusted adult, Safe2Help Illinois offers students a safe, </a:t>
            </a:r>
            <a:r>
              <a:rPr lang="en-US" sz="2399">
                <a:solidFill>
                  <a:srgbClr val="4CB070"/>
                </a:solidFill>
                <a:latin typeface="Glacial Indifference Bold"/>
              </a:rPr>
              <a:t>confidential</a:t>
            </a:r>
            <a:r>
              <a:rPr lang="en-US" sz="2399">
                <a:solidFill>
                  <a:srgbClr val="FFFFFF"/>
                </a:solidFill>
                <a:latin typeface="Glacial Indifference"/>
              </a:rPr>
              <a:t> way to share information that might help prevent suicides, bullying, school violence or other threats to school safety. This program is not intended to suspend, expel or punish students. Rather, the goal is to get students to </a:t>
            </a:r>
            <a:r>
              <a:rPr lang="en-US" sz="2399">
                <a:solidFill>
                  <a:srgbClr val="4CB070"/>
                </a:solidFill>
                <a:latin typeface="Glacial Indifference Bold"/>
              </a:rPr>
              <a:t>“Seek Help Before Harm.” </a:t>
            </a:r>
          </a:p>
          <a:p>
            <a:pPr>
              <a:lnSpc>
                <a:spcPts val="2879"/>
              </a:lnSpc>
            </a:pPr>
            <a:endParaRPr lang="en-US" sz="2399">
              <a:solidFill>
                <a:srgbClr val="4CB070"/>
              </a:solidFill>
              <a:latin typeface="Glacial Indifference Bold"/>
            </a:endParaRPr>
          </a:p>
          <a:p>
            <a:pPr>
              <a:lnSpc>
                <a:spcPts val="2879"/>
              </a:lnSpc>
            </a:pPr>
            <a:r>
              <a:rPr lang="en-US" sz="2399">
                <a:solidFill>
                  <a:srgbClr val="FFFFFF"/>
                </a:solidFill>
                <a:latin typeface="Glacial Indifference"/>
              </a:rPr>
              <a:t>Safe2Help Illinois will also develop an educational curriculum aimed at </a:t>
            </a:r>
            <a:r>
              <a:rPr lang="en-US" sz="2399">
                <a:solidFill>
                  <a:srgbClr val="4CB070"/>
                </a:solidFill>
                <a:latin typeface="Glacial Indifference Bold"/>
              </a:rPr>
              <a:t>changing the culture</a:t>
            </a:r>
            <a:r>
              <a:rPr lang="en-US" sz="2399">
                <a:solidFill>
                  <a:srgbClr val="FFFFFF"/>
                </a:solidFill>
                <a:latin typeface="Glacial Indifference"/>
              </a:rPr>
              <a:t> in Illinois schools while also providing the resources to help parents and educators reinforce the components of this program. </a:t>
            </a:r>
          </a:p>
        </p:txBody>
      </p:sp>
      <p:grpSp>
        <p:nvGrpSpPr>
          <p:cNvPr id="10" name="Group 10"/>
          <p:cNvGrpSpPr/>
          <p:nvPr/>
        </p:nvGrpSpPr>
        <p:grpSpPr>
          <a:xfrm rot="-4483174">
            <a:off x="-3692128" y="-55278"/>
            <a:ext cx="5691598" cy="3320234"/>
            <a:chOff x="0" y="0"/>
            <a:chExt cx="1267467" cy="739386"/>
          </a:xfrm>
        </p:grpSpPr>
        <p:sp>
          <p:nvSpPr>
            <p:cNvPr id="11" name="Freeform 11"/>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17284E"/>
            </a:solidFill>
          </p:spPr>
        </p:sp>
      </p:grpSp>
      <p:grpSp>
        <p:nvGrpSpPr>
          <p:cNvPr id="12" name="Group 12"/>
          <p:cNvGrpSpPr/>
          <p:nvPr/>
        </p:nvGrpSpPr>
        <p:grpSpPr>
          <a:xfrm rot="-4483174">
            <a:off x="16283516" y="7598183"/>
            <a:ext cx="5691598" cy="3320234"/>
            <a:chOff x="0" y="0"/>
            <a:chExt cx="1267467" cy="739386"/>
          </a:xfrm>
        </p:grpSpPr>
        <p:sp>
          <p:nvSpPr>
            <p:cNvPr id="13" name="Freeform 13"/>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14" name="Group 14"/>
          <p:cNvGrpSpPr/>
          <p:nvPr/>
        </p:nvGrpSpPr>
        <p:grpSpPr>
          <a:xfrm>
            <a:off x="-846329" y="6075594"/>
            <a:ext cx="7045205" cy="1579674"/>
            <a:chOff x="0" y="0"/>
            <a:chExt cx="2644844" cy="593026"/>
          </a:xfrm>
        </p:grpSpPr>
        <p:sp>
          <p:nvSpPr>
            <p:cNvPr id="15" name="Freeform 15"/>
            <p:cNvSpPr/>
            <p:nvPr/>
          </p:nvSpPr>
          <p:spPr>
            <a:xfrm>
              <a:off x="0" y="0"/>
              <a:ext cx="2644844" cy="593026"/>
            </a:xfrm>
            <a:custGeom>
              <a:avLst/>
              <a:gdLst/>
              <a:ahLst/>
              <a:cxnLst/>
              <a:rect l="l" t="t" r="r" b="b"/>
              <a:pathLst>
                <a:path w="2644844" h="593026">
                  <a:moveTo>
                    <a:pt x="0" y="0"/>
                  </a:moveTo>
                  <a:lnTo>
                    <a:pt x="2644844" y="0"/>
                  </a:lnTo>
                  <a:lnTo>
                    <a:pt x="2644844" y="593026"/>
                  </a:lnTo>
                  <a:lnTo>
                    <a:pt x="0" y="593026"/>
                  </a:lnTo>
                  <a:close/>
                </a:path>
              </a:pathLst>
            </a:custGeom>
            <a:solidFill>
              <a:srgbClr val="4CB070"/>
            </a:solidFill>
          </p:spPr>
        </p:sp>
      </p:grpSp>
      <p:grpSp>
        <p:nvGrpSpPr>
          <p:cNvPr id="16" name="Group 16"/>
          <p:cNvGrpSpPr/>
          <p:nvPr/>
        </p:nvGrpSpPr>
        <p:grpSpPr>
          <a:xfrm>
            <a:off x="-846329" y="6319461"/>
            <a:ext cx="6194395" cy="2481063"/>
            <a:chOff x="0" y="0"/>
            <a:chExt cx="2325440" cy="931417"/>
          </a:xfrm>
        </p:grpSpPr>
        <p:sp>
          <p:nvSpPr>
            <p:cNvPr id="17" name="Freeform 17"/>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sp>
        <p:nvSpPr>
          <p:cNvPr id="18" name="TextBox 18"/>
          <p:cNvSpPr txBox="1"/>
          <p:nvPr/>
        </p:nvSpPr>
        <p:spPr>
          <a:xfrm>
            <a:off x="261286" y="6585134"/>
            <a:ext cx="5328725" cy="1838325"/>
          </a:xfrm>
          <a:prstGeom prst="rect">
            <a:avLst/>
          </a:prstGeom>
        </p:spPr>
        <p:txBody>
          <a:bodyPr lIns="0" tIns="0" rIns="0" bIns="0" rtlCol="0" anchor="t">
            <a:spAutoFit/>
          </a:bodyPr>
          <a:lstStyle/>
          <a:p>
            <a:pPr>
              <a:lnSpc>
                <a:spcPts val="7200"/>
              </a:lnSpc>
            </a:pPr>
            <a:r>
              <a:rPr lang="en-US" sz="6000">
                <a:solidFill>
                  <a:srgbClr val="0A1F41"/>
                </a:solidFill>
                <a:latin typeface="Gagalin"/>
              </a:rPr>
              <a:t>What is Safe2Help IL?</a:t>
            </a:r>
          </a:p>
        </p:txBody>
      </p:sp>
      <p:grpSp>
        <p:nvGrpSpPr>
          <p:cNvPr id="19" name="Group 19"/>
          <p:cNvGrpSpPr/>
          <p:nvPr/>
        </p:nvGrpSpPr>
        <p:grpSpPr>
          <a:xfrm>
            <a:off x="12657408" y="498670"/>
            <a:ext cx="6194395" cy="2481063"/>
            <a:chOff x="0" y="0"/>
            <a:chExt cx="2325440" cy="931417"/>
          </a:xfrm>
        </p:grpSpPr>
        <p:sp>
          <p:nvSpPr>
            <p:cNvPr id="20" name="Freeform 20"/>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grpSp>
        <p:nvGrpSpPr>
          <p:cNvPr id="21" name="Group 21"/>
          <p:cNvGrpSpPr>
            <a:grpSpLocks noChangeAspect="1"/>
          </p:cNvGrpSpPr>
          <p:nvPr/>
        </p:nvGrpSpPr>
        <p:grpSpPr>
          <a:xfrm>
            <a:off x="12180259" y="989878"/>
            <a:ext cx="4153639" cy="4153622"/>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sp>
      </p:grpSp>
      <p:sp>
        <p:nvSpPr>
          <p:cNvPr id="23" name="TextBox 23"/>
          <p:cNvSpPr txBox="1"/>
          <p:nvPr/>
        </p:nvSpPr>
        <p:spPr>
          <a:xfrm>
            <a:off x="11015254" y="9482639"/>
            <a:ext cx="6612543"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a:off x="-313900" y="0"/>
            <a:ext cx="11674817" cy="11656138"/>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CB070"/>
            </a:solidFill>
          </p:spPr>
        </p:sp>
      </p:grpSp>
      <p:grpSp>
        <p:nvGrpSpPr>
          <p:cNvPr id="4" name="Group 4"/>
          <p:cNvGrpSpPr/>
          <p:nvPr/>
        </p:nvGrpSpPr>
        <p:grpSpPr>
          <a:xfrm>
            <a:off x="12657408" y="498670"/>
            <a:ext cx="6194395" cy="2481063"/>
            <a:chOff x="0" y="0"/>
            <a:chExt cx="2325440" cy="931417"/>
          </a:xfrm>
        </p:grpSpPr>
        <p:sp>
          <p:nvSpPr>
            <p:cNvPr id="5" name="Freeform 5"/>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grpSp>
        <p:nvGrpSpPr>
          <p:cNvPr id="6" name="Group 6"/>
          <p:cNvGrpSpPr/>
          <p:nvPr/>
        </p:nvGrpSpPr>
        <p:grpSpPr>
          <a:xfrm>
            <a:off x="11242795" y="498670"/>
            <a:ext cx="7045205" cy="1579674"/>
            <a:chOff x="0" y="0"/>
            <a:chExt cx="2644844" cy="593026"/>
          </a:xfrm>
        </p:grpSpPr>
        <p:sp>
          <p:nvSpPr>
            <p:cNvPr id="7" name="Freeform 7"/>
            <p:cNvSpPr/>
            <p:nvPr/>
          </p:nvSpPr>
          <p:spPr>
            <a:xfrm>
              <a:off x="0" y="0"/>
              <a:ext cx="2644844" cy="593026"/>
            </a:xfrm>
            <a:custGeom>
              <a:avLst/>
              <a:gdLst/>
              <a:ahLst/>
              <a:cxnLst/>
              <a:rect l="l" t="t" r="r" b="b"/>
              <a:pathLst>
                <a:path w="2644844" h="593026">
                  <a:moveTo>
                    <a:pt x="0" y="0"/>
                  </a:moveTo>
                  <a:lnTo>
                    <a:pt x="2644844" y="0"/>
                  </a:lnTo>
                  <a:lnTo>
                    <a:pt x="2644844" y="593026"/>
                  </a:lnTo>
                  <a:lnTo>
                    <a:pt x="0" y="593026"/>
                  </a:lnTo>
                  <a:close/>
                </a:path>
              </a:pathLst>
            </a:custGeom>
            <a:solidFill>
              <a:srgbClr val="4CB070"/>
            </a:solidFill>
          </p:spPr>
        </p:sp>
      </p:grpSp>
      <p:sp>
        <p:nvSpPr>
          <p:cNvPr id="8" name="TextBox 8"/>
          <p:cNvSpPr txBox="1"/>
          <p:nvPr/>
        </p:nvSpPr>
        <p:spPr>
          <a:xfrm>
            <a:off x="799951" y="2736277"/>
            <a:ext cx="9829757" cy="426720"/>
          </a:xfrm>
          <a:prstGeom prst="rect">
            <a:avLst/>
          </a:prstGeom>
        </p:spPr>
        <p:txBody>
          <a:bodyPr lIns="0" tIns="0" rIns="0" bIns="0" rtlCol="0" anchor="t">
            <a:spAutoFit/>
          </a:bodyPr>
          <a:lstStyle/>
          <a:p>
            <a:pPr>
              <a:lnSpc>
                <a:spcPts val="3360"/>
              </a:lnSpc>
            </a:pPr>
            <a:endParaRPr/>
          </a:p>
        </p:txBody>
      </p:sp>
      <p:grpSp>
        <p:nvGrpSpPr>
          <p:cNvPr id="9" name="Group 9"/>
          <p:cNvGrpSpPr>
            <a:grpSpLocks noChangeAspect="1"/>
          </p:cNvGrpSpPr>
          <p:nvPr/>
        </p:nvGrpSpPr>
        <p:grpSpPr>
          <a:xfrm rot="5400000">
            <a:off x="8834572" y="2979733"/>
            <a:ext cx="2180682" cy="2180682"/>
            <a:chOff x="0" y="0"/>
            <a:chExt cx="14400530" cy="14400530"/>
          </a:xfrm>
        </p:grpSpPr>
        <p:sp>
          <p:nvSpPr>
            <p:cNvPr id="10" name="Freeform 10"/>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4CB070"/>
            </a:solidFill>
          </p:spPr>
        </p:sp>
      </p:grpSp>
      <p:grpSp>
        <p:nvGrpSpPr>
          <p:cNvPr id="11" name="Group 11"/>
          <p:cNvGrpSpPr>
            <a:grpSpLocks noChangeAspect="1"/>
          </p:cNvGrpSpPr>
          <p:nvPr/>
        </p:nvGrpSpPr>
        <p:grpSpPr>
          <a:xfrm>
            <a:off x="6495727" y="2988979"/>
            <a:ext cx="2180682" cy="2180682"/>
            <a:chOff x="0" y="0"/>
            <a:chExt cx="14400530" cy="14400530"/>
          </a:xfrm>
        </p:grpSpPr>
        <p:sp>
          <p:nvSpPr>
            <p:cNvPr id="12" name="Freeform 12"/>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9ACDAC"/>
            </a:solidFill>
          </p:spPr>
        </p:sp>
      </p:grpSp>
      <p:grpSp>
        <p:nvGrpSpPr>
          <p:cNvPr id="13" name="Group 13"/>
          <p:cNvGrpSpPr>
            <a:grpSpLocks noChangeAspect="1"/>
          </p:cNvGrpSpPr>
          <p:nvPr/>
        </p:nvGrpSpPr>
        <p:grpSpPr>
          <a:xfrm rot="-10800000">
            <a:off x="8800171" y="5330884"/>
            <a:ext cx="2180682" cy="2180682"/>
            <a:chOff x="0" y="0"/>
            <a:chExt cx="14400530" cy="14400530"/>
          </a:xfrm>
        </p:grpSpPr>
        <p:sp>
          <p:nvSpPr>
            <p:cNvPr id="14" name="Freeform 14"/>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9ACDAC"/>
            </a:solidFill>
          </p:spPr>
        </p:sp>
      </p:grpSp>
      <p:grpSp>
        <p:nvGrpSpPr>
          <p:cNvPr id="15" name="Group 15"/>
          <p:cNvGrpSpPr>
            <a:grpSpLocks noChangeAspect="1"/>
          </p:cNvGrpSpPr>
          <p:nvPr/>
        </p:nvGrpSpPr>
        <p:grpSpPr>
          <a:xfrm rot="-5400000">
            <a:off x="6495727" y="5326057"/>
            <a:ext cx="2180682" cy="2180682"/>
            <a:chOff x="0" y="0"/>
            <a:chExt cx="14400530" cy="14400530"/>
          </a:xfrm>
        </p:grpSpPr>
        <p:sp>
          <p:nvSpPr>
            <p:cNvPr id="16" name="Freeform 16"/>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697285"/>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60249" y="3312272"/>
            <a:ext cx="1451638" cy="153409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5845" y="3490992"/>
            <a:ext cx="1438137" cy="1176658"/>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05845" y="5731730"/>
            <a:ext cx="1369336" cy="1369336"/>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51441" y="5731730"/>
            <a:ext cx="1669253" cy="1095448"/>
          </a:xfrm>
          <a:prstGeom prst="rect">
            <a:avLst/>
          </a:prstGeom>
        </p:spPr>
      </p:pic>
      <p:sp>
        <p:nvSpPr>
          <p:cNvPr id="21" name="TextBox 21"/>
          <p:cNvSpPr txBox="1"/>
          <p:nvPr/>
        </p:nvSpPr>
        <p:spPr>
          <a:xfrm>
            <a:off x="11979869" y="897952"/>
            <a:ext cx="5647929" cy="1838325"/>
          </a:xfrm>
          <a:prstGeom prst="rect">
            <a:avLst/>
          </a:prstGeom>
        </p:spPr>
        <p:txBody>
          <a:bodyPr lIns="0" tIns="0" rIns="0" bIns="0" rtlCol="0" anchor="t">
            <a:spAutoFit/>
          </a:bodyPr>
          <a:lstStyle/>
          <a:p>
            <a:pPr algn="r">
              <a:lnSpc>
                <a:spcPts val="7200"/>
              </a:lnSpc>
            </a:pPr>
            <a:r>
              <a:rPr lang="en-US" sz="6000">
                <a:solidFill>
                  <a:srgbClr val="17284E"/>
                </a:solidFill>
                <a:latin typeface="Gagalin"/>
              </a:rPr>
              <a:t>Safe2Help IL Elements</a:t>
            </a:r>
          </a:p>
        </p:txBody>
      </p:sp>
      <p:sp>
        <p:nvSpPr>
          <p:cNvPr id="23" name="TextBox 23"/>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WWW.SAFE2HELPIL.COM</a:t>
            </a:r>
          </a:p>
        </p:txBody>
      </p:sp>
      <p:grpSp>
        <p:nvGrpSpPr>
          <p:cNvPr id="24" name="Group 24"/>
          <p:cNvGrpSpPr/>
          <p:nvPr/>
        </p:nvGrpSpPr>
        <p:grpSpPr>
          <a:xfrm>
            <a:off x="11242795" y="3162997"/>
            <a:ext cx="5138178" cy="2128396"/>
            <a:chOff x="0" y="0"/>
            <a:chExt cx="6850904" cy="2837861"/>
          </a:xfrm>
        </p:grpSpPr>
        <p:sp>
          <p:nvSpPr>
            <p:cNvPr id="25" name="TextBox 25"/>
            <p:cNvSpPr txBox="1"/>
            <p:nvPr/>
          </p:nvSpPr>
          <p:spPr>
            <a:xfrm>
              <a:off x="0" y="-47625"/>
              <a:ext cx="6850904" cy="491278"/>
            </a:xfrm>
            <a:prstGeom prst="rect">
              <a:avLst/>
            </a:prstGeom>
          </p:spPr>
          <p:txBody>
            <a:bodyPr lIns="0" tIns="0" rIns="0" bIns="0" rtlCol="0" anchor="t">
              <a:spAutoFit/>
            </a:bodyPr>
            <a:lstStyle/>
            <a:p>
              <a:pPr>
                <a:lnSpc>
                  <a:spcPts val="3079"/>
                </a:lnSpc>
              </a:pPr>
              <a:r>
                <a:rPr lang="en-US" sz="2200" spc="286">
                  <a:solidFill>
                    <a:srgbClr val="FFFFFF"/>
                  </a:solidFill>
                  <a:latin typeface="Code Pro Bold"/>
                </a:rPr>
                <a:t>COMMUNITY OUTREACH</a:t>
              </a:r>
            </a:p>
          </p:txBody>
        </p:sp>
        <p:sp>
          <p:nvSpPr>
            <p:cNvPr id="26" name="TextBox 26"/>
            <p:cNvSpPr txBox="1"/>
            <p:nvPr/>
          </p:nvSpPr>
          <p:spPr>
            <a:xfrm>
              <a:off x="0" y="657059"/>
              <a:ext cx="6850904" cy="2180802"/>
            </a:xfrm>
            <a:prstGeom prst="rect">
              <a:avLst/>
            </a:prstGeom>
          </p:spPr>
          <p:txBody>
            <a:bodyPr lIns="0" tIns="0" rIns="0" bIns="0" rtlCol="0" anchor="t">
              <a:spAutoFit/>
            </a:bodyPr>
            <a:lstStyle/>
            <a:p>
              <a:pPr>
                <a:lnSpc>
                  <a:spcPts val="3340"/>
                </a:lnSpc>
              </a:pPr>
              <a:r>
                <a:rPr lang="en-US" sz="2000" spc="60">
                  <a:solidFill>
                    <a:srgbClr val="FFFFFF"/>
                  </a:solidFill>
                  <a:latin typeface="Code Pro"/>
                </a:rPr>
                <a:t>Marketing resources are available to help educate parents and community partners about the program</a:t>
              </a:r>
            </a:p>
          </p:txBody>
        </p:sp>
      </p:grpSp>
      <p:grpSp>
        <p:nvGrpSpPr>
          <p:cNvPr id="27" name="Group 27"/>
          <p:cNvGrpSpPr/>
          <p:nvPr/>
        </p:nvGrpSpPr>
        <p:grpSpPr>
          <a:xfrm>
            <a:off x="11360917" y="5561750"/>
            <a:ext cx="5138178" cy="2130301"/>
            <a:chOff x="0" y="0"/>
            <a:chExt cx="6850904" cy="2840401"/>
          </a:xfrm>
        </p:grpSpPr>
        <p:sp>
          <p:nvSpPr>
            <p:cNvPr id="28" name="TextBox 28"/>
            <p:cNvSpPr txBox="1"/>
            <p:nvPr/>
          </p:nvSpPr>
          <p:spPr>
            <a:xfrm>
              <a:off x="0" y="-47625"/>
              <a:ext cx="6850904" cy="493818"/>
            </a:xfrm>
            <a:prstGeom prst="rect">
              <a:avLst/>
            </a:prstGeom>
          </p:spPr>
          <p:txBody>
            <a:bodyPr lIns="0" tIns="0" rIns="0" bIns="0" rtlCol="0" anchor="t">
              <a:spAutoFit/>
            </a:bodyPr>
            <a:lstStyle/>
            <a:p>
              <a:pPr>
                <a:lnSpc>
                  <a:spcPts val="3079"/>
                </a:lnSpc>
              </a:pPr>
              <a:r>
                <a:rPr lang="en-US" sz="2200" spc="286">
                  <a:solidFill>
                    <a:srgbClr val="FFFFFF"/>
                  </a:solidFill>
                  <a:latin typeface="Code Pro Bold"/>
                </a:rPr>
                <a:t>CONFIDENTIAL HELPLINE</a:t>
              </a:r>
              <a:endParaRPr lang="en-US" sz="2200" spc="286" dirty="0">
                <a:solidFill>
                  <a:srgbClr val="FFFFFF"/>
                </a:solidFill>
                <a:latin typeface="Code Pro Bold"/>
              </a:endParaRPr>
            </a:p>
          </p:txBody>
        </p:sp>
        <p:sp>
          <p:nvSpPr>
            <p:cNvPr id="29" name="TextBox 29"/>
            <p:cNvSpPr txBox="1"/>
            <p:nvPr/>
          </p:nvSpPr>
          <p:spPr>
            <a:xfrm>
              <a:off x="0" y="659599"/>
              <a:ext cx="6850904" cy="2180802"/>
            </a:xfrm>
            <a:prstGeom prst="rect">
              <a:avLst/>
            </a:prstGeom>
          </p:spPr>
          <p:txBody>
            <a:bodyPr lIns="0" tIns="0" rIns="0" bIns="0" rtlCol="0" anchor="t">
              <a:spAutoFit/>
            </a:bodyPr>
            <a:lstStyle/>
            <a:p>
              <a:pPr>
                <a:lnSpc>
                  <a:spcPts val="3340"/>
                </a:lnSpc>
              </a:pPr>
              <a:r>
                <a:rPr lang="en-US" sz="2000" spc="60">
                  <a:solidFill>
                    <a:srgbClr val="FFFFFF"/>
                  </a:solidFill>
                  <a:latin typeface="Code Pro"/>
                </a:rPr>
                <a:t>Students have a safe, confidential way in which to share information using phone, email, text, mobile app, or web form.  </a:t>
              </a:r>
            </a:p>
          </p:txBody>
        </p:sp>
      </p:grpSp>
      <p:grpSp>
        <p:nvGrpSpPr>
          <p:cNvPr id="30" name="Group 30"/>
          <p:cNvGrpSpPr/>
          <p:nvPr/>
        </p:nvGrpSpPr>
        <p:grpSpPr>
          <a:xfrm>
            <a:off x="911205" y="5561750"/>
            <a:ext cx="5290704" cy="1709296"/>
            <a:chOff x="0" y="0"/>
            <a:chExt cx="7054272" cy="2279061"/>
          </a:xfrm>
        </p:grpSpPr>
        <p:sp>
          <p:nvSpPr>
            <p:cNvPr id="31" name="TextBox 31"/>
            <p:cNvSpPr txBox="1"/>
            <p:nvPr/>
          </p:nvSpPr>
          <p:spPr>
            <a:xfrm>
              <a:off x="0" y="-47625"/>
              <a:ext cx="7054272" cy="491278"/>
            </a:xfrm>
            <a:prstGeom prst="rect">
              <a:avLst/>
            </a:prstGeom>
          </p:spPr>
          <p:txBody>
            <a:bodyPr lIns="0" tIns="0" rIns="0" bIns="0" rtlCol="0" anchor="t">
              <a:spAutoFit/>
            </a:bodyPr>
            <a:lstStyle/>
            <a:p>
              <a:pPr algn="r">
                <a:lnSpc>
                  <a:spcPts val="3079"/>
                </a:lnSpc>
              </a:pPr>
              <a:r>
                <a:rPr lang="en-US" sz="2200" spc="286">
                  <a:solidFill>
                    <a:srgbClr val="FFFFFF"/>
                  </a:solidFill>
                  <a:latin typeface="Code Pro Bold"/>
                </a:rPr>
                <a:t>EDUCATIONAL RESOURCES</a:t>
              </a:r>
            </a:p>
          </p:txBody>
        </p:sp>
        <p:sp>
          <p:nvSpPr>
            <p:cNvPr id="32" name="TextBox 32"/>
            <p:cNvSpPr txBox="1"/>
            <p:nvPr/>
          </p:nvSpPr>
          <p:spPr>
            <a:xfrm>
              <a:off x="0" y="657059"/>
              <a:ext cx="7054272" cy="1622002"/>
            </a:xfrm>
            <a:prstGeom prst="rect">
              <a:avLst/>
            </a:prstGeom>
          </p:spPr>
          <p:txBody>
            <a:bodyPr lIns="0" tIns="0" rIns="0" bIns="0" rtlCol="0" anchor="t">
              <a:spAutoFit/>
            </a:bodyPr>
            <a:lstStyle/>
            <a:p>
              <a:pPr algn="r">
                <a:lnSpc>
                  <a:spcPts val="3340"/>
                </a:lnSpc>
              </a:pPr>
              <a:r>
                <a:rPr lang="en-US" sz="2000" spc="60" dirty="0">
                  <a:solidFill>
                    <a:srgbClr val="FFFFFF"/>
                  </a:solidFill>
                  <a:latin typeface="Code Pro"/>
                </a:rPr>
                <a:t>A classroom resource kit is provided and aimed at changing the culture in Illinois schools</a:t>
              </a:r>
            </a:p>
          </p:txBody>
        </p:sp>
      </p:grpSp>
      <p:grpSp>
        <p:nvGrpSpPr>
          <p:cNvPr id="33" name="Group 33"/>
          <p:cNvGrpSpPr/>
          <p:nvPr/>
        </p:nvGrpSpPr>
        <p:grpSpPr>
          <a:xfrm>
            <a:off x="799951" y="3214474"/>
            <a:ext cx="5138178" cy="1711201"/>
            <a:chOff x="0" y="0"/>
            <a:chExt cx="6850904" cy="2281601"/>
          </a:xfrm>
        </p:grpSpPr>
        <p:sp>
          <p:nvSpPr>
            <p:cNvPr id="34" name="TextBox 34"/>
            <p:cNvSpPr txBox="1"/>
            <p:nvPr/>
          </p:nvSpPr>
          <p:spPr>
            <a:xfrm>
              <a:off x="0" y="-47625"/>
              <a:ext cx="6850904" cy="493818"/>
            </a:xfrm>
            <a:prstGeom prst="rect">
              <a:avLst/>
            </a:prstGeom>
          </p:spPr>
          <p:txBody>
            <a:bodyPr lIns="0" tIns="0" rIns="0" bIns="0" rtlCol="0" anchor="t">
              <a:spAutoFit/>
            </a:bodyPr>
            <a:lstStyle/>
            <a:p>
              <a:pPr algn="r">
                <a:lnSpc>
                  <a:spcPts val="3079"/>
                </a:lnSpc>
              </a:pPr>
              <a:r>
                <a:rPr lang="en-US" sz="2200" spc="286">
                  <a:solidFill>
                    <a:srgbClr val="FFFFFF"/>
                  </a:solidFill>
                  <a:latin typeface="Code Pro Bold"/>
                </a:rPr>
                <a:t> STUDENT RESOURCES</a:t>
              </a:r>
            </a:p>
          </p:txBody>
        </p:sp>
        <p:sp>
          <p:nvSpPr>
            <p:cNvPr id="35" name="TextBox 35"/>
            <p:cNvSpPr txBox="1"/>
            <p:nvPr/>
          </p:nvSpPr>
          <p:spPr>
            <a:xfrm>
              <a:off x="0" y="659599"/>
              <a:ext cx="6850904" cy="1622002"/>
            </a:xfrm>
            <a:prstGeom prst="rect">
              <a:avLst/>
            </a:prstGeom>
          </p:spPr>
          <p:txBody>
            <a:bodyPr lIns="0" tIns="0" rIns="0" bIns="0" rtlCol="0" anchor="t">
              <a:spAutoFit/>
            </a:bodyPr>
            <a:lstStyle/>
            <a:p>
              <a:pPr algn="r">
                <a:lnSpc>
                  <a:spcPts val="3340"/>
                </a:lnSpc>
              </a:pPr>
              <a:r>
                <a:rPr lang="en-US" sz="2000" spc="60" dirty="0">
                  <a:solidFill>
                    <a:srgbClr val="FFFFFF"/>
                  </a:solidFill>
                  <a:latin typeface="Code Pro"/>
                </a:rPr>
                <a:t>The website, Safe2HelpIL.com, connects students to self-help resources.</a:t>
              </a:r>
            </a:p>
          </p:txBody>
        </p:sp>
      </p:grpSp>
      <p:sp>
        <p:nvSpPr>
          <p:cNvPr id="36" name="TextBox 36"/>
          <p:cNvSpPr txBox="1"/>
          <p:nvPr/>
        </p:nvSpPr>
        <p:spPr>
          <a:xfrm>
            <a:off x="11015254" y="9482639"/>
            <a:ext cx="6612543"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607936" y="-828377"/>
            <a:ext cx="19296423" cy="1864972"/>
            <a:chOff x="0" y="0"/>
            <a:chExt cx="6527432" cy="630867"/>
          </a:xfrm>
        </p:grpSpPr>
        <p:sp>
          <p:nvSpPr>
            <p:cNvPr id="3" name="Freeform 3"/>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grpSp>
        <p:nvGrpSpPr>
          <p:cNvPr id="4" name="Group 4"/>
          <p:cNvGrpSpPr/>
          <p:nvPr/>
        </p:nvGrpSpPr>
        <p:grpSpPr>
          <a:xfrm rot="178344">
            <a:off x="-376103" y="9185578"/>
            <a:ext cx="19296423" cy="1995934"/>
            <a:chOff x="0" y="0"/>
            <a:chExt cx="6527432" cy="675168"/>
          </a:xfrm>
        </p:grpSpPr>
        <p:sp>
          <p:nvSpPr>
            <p:cNvPr id="5" name="Freeform 5"/>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6" name="Group 6"/>
          <p:cNvGrpSpPr/>
          <p:nvPr/>
        </p:nvGrpSpPr>
        <p:grpSpPr>
          <a:xfrm>
            <a:off x="4755330" y="2643724"/>
            <a:ext cx="4512021" cy="769144"/>
            <a:chOff x="0" y="-9525"/>
            <a:chExt cx="6016028" cy="1025525"/>
          </a:xfrm>
        </p:grpSpPr>
        <p:grpSp>
          <p:nvGrpSpPr>
            <p:cNvPr id="7" name="Group 7"/>
            <p:cNvGrpSpPr/>
            <p:nvPr/>
          </p:nvGrpSpPr>
          <p:grpSpPr>
            <a:xfrm rot="5400000">
              <a:off x="101922" y="-91460"/>
              <a:ext cx="933150" cy="1136993"/>
              <a:chOff x="0" y="0"/>
              <a:chExt cx="2354580" cy="2868930"/>
            </a:xfrm>
          </p:grpSpPr>
          <p:sp>
            <p:nvSpPr>
              <p:cNvPr id="8" name="Freeform 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9" name="Group 9"/>
            <p:cNvGrpSpPr/>
            <p:nvPr/>
          </p:nvGrpSpPr>
          <p:grpSpPr>
            <a:xfrm rot="-5400000">
              <a:off x="4850014" y="-91460"/>
              <a:ext cx="933150" cy="1136993"/>
              <a:chOff x="0" y="0"/>
              <a:chExt cx="2354580" cy="2868930"/>
            </a:xfrm>
          </p:grpSpPr>
          <p:sp>
            <p:nvSpPr>
              <p:cNvPr id="10" name="Freeform 10"/>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11" name="Group 11"/>
            <p:cNvGrpSpPr/>
            <p:nvPr/>
          </p:nvGrpSpPr>
          <p:grpSpPr>
            <a:xfrm>
              <a:off x="820744" y="10462"/>
              <a:ext cx="4267761" cy="933150"/>
              <a:chOff x="0" y="0"/>
              <a:chExt cx="4177810" cy="913482"/>
            </a:xfrm>
          </p:grpSpPr>
          <p:sp>
            <p:nvSpPr>
              <p:cNvPr id="12" name="Freeform 12"/>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13" name="TextBox 13"/>
            <p:cNvSpPr txBox="1"/>
            <p:nvPr/>
          </p:nvSpPr>
          <p:spPr>
            <a:xfrm>
              <a:off x="167964" y="-9525"/>
              <a:ext cx="5848064" cy="1025525"/>
            </a:xfrm>
            <a:prstGeom prst="rect">
              <a:avLst/>
            </a:prstGeom>
          </p:spPr>
          <p:txBody>
            <a:bodyPr wrap="square" lIns="0" tIns="0" rIns="0" bIns="0" rtlCol="0" anchor="t">
              <a:spAutoFit/>
            </a:bodyPr>
            <a:lstStyle/>
            <a:p>
              <a:pPr algn="ctr">
                <a:lnSpc>
                  <a:spcPts val="3007"/>
                </a:lnSpc>
              </a:pPr>
              <a:r>
                <a:rPr lang="en-US" sz="2505" dirty="0">
                  <a:solidFill>
                    <a:srgbClr val="17284E"/>
                  </a:solidFill>
                  <a:latin typeface="Code Pro Bold"/>
                </a:rPr>
                <a:t>Educational </a:t>
              </a:r>
            </a:p>
            <a:p>
              <a:pPr algn="ctr">
                <a:lnSpc>
                  <a:spcPts val="3007"/>
                </a:lnSpc>
              </a:pPr>
              <a:r>
                <a:rPr lang="en-US" sz="2505" dirty="0">
                  <a:solidFill>
                    <a:srgbClr val="17284E"/>
                  </a:solidFill>
                  <a:latin typeface="Code Pro Bold"/>
                </a:rPr>
                <a:t>Resources</a:t>
              </a:r>
            </a:p>
          </p:txBody>
        </p:sp>
      </p:grpSp>
      <p:grpSp>
        <p:nvGrpSpPr>
          <p:cNvPr id="14" name="Group 14"/>
          <p:cNvGrpSpPr/>
          <p:nvPr/>
        </p:nvGrpSpPr>
        <p:grpSpPr>
          <a:xfrm>
            <a:off x="9364173" y="2650868"/>
            <a:ext cx="4181297" cy="662994"/>
            <a:chOff x="0" y="0"/>
            <a:chExt cx="5575063" cy="883992"/>
          </a:xfrm>
        </p:grpSpPr>
        <p:grpSp>
          <p:nvGrpSpPr>
            <p:cNvPr id="15" name="Group 15"/>
            <p:cNvGrpSpPr/>
            <p:nvPr/>
          </p:nvGrpSpPr>
          <p:grpSpPr>
            <a:xfrm rot="5400000">
              <a:off x="96553" y="-96553"/>
              <a:ext cx="883992" cy="1077097"/>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17" name="Group 17"/>
            <p:cNvGrpSpPr/>
            <p:nvPr/>
          </p:nvGrpSpPr>
          <p:grpSpPr>
            <a:xfrm rot="-5400000">
              <a:off x="4594519" y="-96553"/>
              <a:ext cx="883992" cy="1077097"/>
              <a:chOff x="0" y="0"/>
              <a:chExt cx="2354580" cy="2868930"/>
            </a:xfrm>
          </p:grpSpPr>
          <p:sp>
            <p:nvSpPr>
              <p:cNvPr id="18" name="Freeform 1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19" name="Group 19"/>
            <p:cNvGrpSpPr/>
            <p:nvPr/>
          </p:nvGrpSpPr>
          <p:grpSpPr>
            <a:xfrm>
              <a:off x="777508" y="0"/>
              <a:ext cx="4042938" cy="883992"/>
              <a:chOff x="0" y="0"/>
              <a:chExt cx="4177810" cy="913482"/>
            </a:xfrm>
          </p:grpSpPr>
          <p:sp>
            <p:nvSpPr>
              <p:cNvPr id="20" name="Freeform 20"/>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21" name="TextBox 21"/>
            <p:cNvSpPr txBox="1"/>
            <p:nvPr/>
          </p:nvSpPr>
          <p:spPr>
            <a:xfrm>
              <a:off x="159116" y="210978"/>
              <a:ext cx="5235053" cy="520700"/>
            </a:xfrm>
            <a:prstGeom prst="rect">
              <a:avLst/>
            </a:prstGeom>
          </p:spPr>
          <p:txBody>
            <a:bodyPr lIns="0" tIns="0" rIns="0" bIns="0" rtlCol="0" anchor="t">
              <a:spAutoFit/>
            </a:bodyPr>
            <a:lstStyle/>
            <a:p>
              <a:pPr marL="0" lvl="1" indent="0" algn="ctr">
                <a:lnSpc>
                  <a:spcPts val="3088"/>
                </a:lnSpc>
                <a:spcBef>
                  <a:spcPct val="0"/>
                </a:spcBef>
              </a:pPr>
              <a:r>
                <a:rPr lang="en-US" sz="2573">
                  <a:solidFill>
                    <a:srgbClr val="17284E"/>
                  </a:solidFill>
                  <a:latin typeface="Code Pro Bold"/>
                </a:rPr>
                <a:t>Report Line</a:t>
              </a:r>
            </a:p>
          </p:txBody>
        </p:sp>
      </p:grpSp>
      <p:grpSp>
        <p:nvGrpSpPr>
          <p:cNvPr id="22" name="Group 22"/>
          <p:cNvGrpSpPr/>
          <p:nvPr/>
        </p:nvGrpSpPr>
        <p:grpSpPr>
          <a:xfrm>
            <a:off x="13761630" y="2700371"/>
            <a:ext cx="4181297" cy="662994"/>
            <a:chOff x="0" y="0"/>
            <a:chExt cx="5575063" cy="883992"/>
          </a:xfrm>
        </p:grpSpPr>
        <p:grpSp>
          <p:nvGrpSpPr>
            <p:cNvPr id="23" name="Group 23"/>
            <p:cNvGrpSpPr/>
            <p:nvPr/>
          </p:nvGrpSpPr>
          <p:grpSpPr>
            <a:xfrm rot="5400000">
              <a:off x="96553" y="-96553"/>
              <a:ext cx="883992" cy="1077097"/>
              <a:chOff x="0" y="0"/>
              <a:chExt cx="2354580" cy="2868930"/>
            </a:xfrm>
          </p:grpSpPr>
          <p:sp>
            <p:nvSpPr>
              <p:cNvPr id="24" name="Freeform 2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25" name="Group 25"/>
            <p:cNvGrpSpPr/>
            <p:nvPr/>
          </p:nvGrpSpPr>
          <p:grpSpPr>
            <a:xfrm rot="-5400000">
              <a:off x="4594519" y="-96553"/>
              <a:ext cx="883992" cy="1077097"/>
              <a:chOff x="0" y="0"/>
              <a:chExt cx="2354580" cy="2868930"/>
            </a:xfrm>
          </p:grpSpPr>
          <p:sp>
            <p:nvSpPr>
              <p:cNvPr id="26" name="Freeform 2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27" name="Group 27"/>
            <p:cNvGrpSpPr/>
            <p:nvPr/>
          </p:nvGrpSpPr>
          <p:grpSpPr>
            <a:xfrm>
              <a:off x="777508" y="0"/>
              <a:ext cx="4042938" cy="883992"/>
              <a:chOff x="0" y="0"/>
              <a:chExt cx="4177810" cy="913482"/>
            </a:xfrm>
          </p:grpSpPr>
          <p:sp>
            <p:nvSpPr>
              <p:cNvPr id="28" name="Freeform 28"/>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29" name="TextBox 29"/>
            <p:cNvSpPr txBox="1"/>
            <p:nvPr/>
          </p:nvSpPr>
          <p:spPr>
            <a:xfrm>
              <a:off x="159116" y="212248"/>
              <a:ext cx="5235053" cy="518160"/>
            </a:xfrm>
            <a:prstGeom prst="rect">
              <a:avLst/>
            </a:prstGeom>
          </p:spPr>
          <p:txBody>
            <a:bodyPr lIns="0" tIns="0" rIns="0" bIns="0" rtlCol="0" anchor="t">
              <a:spAutoFit/>
            </a:bodyPr>
            <a:lstStyle/>
            <a:p>
              <a:pPr marL="0" lvl="1" indent="0" algn="ctr">
                <a:lnSpc>
                  <a:spcPts val="3088"/>
                </a:lnSpc>
                <a:spcBef>
                  <a:spcPct val="0"/>
                </a:spcBef>
              </a:pPr>
              <a:r>
                <a:rPr lang="en-US" sz="2573">
                  <a:solidFill>
                    <a:srgbClr val="17284E"/>
                  </a:solidFill>
                  <a:latin typeface="Code Pro Bold"/>
                </a:rPr>
                <a:t>Community Outreach</a:t>
              </a:r>
            </a:p>
          </p:txBody>
        </p:sp>
      </p:grpSp>
      <p:grpSp>
        <p:nvGrpSpPr>
          <p:cNvPr id="30" name="Group 30"/>
          <p:cNvGrpSpPr>
            <a:grpSpLocks noChangeAspect="1"/>
          </p:cNvGrpSpPr>
          <p:nvPr/>
        </p:nvGrpSpPr>
        <p:grpSpPr>
          <a:xfrm>
            <a:off x="269864" y="6121381"/>
            <a:ext cx="4313131" cy="2473960"/>
            <a:chOff x="0" y="0"/>
            <a:chExt cx="7981950" cy="4578350"/>
          </a:xfrm>
        </p:grpSpPr>
        <p:sp>
          <p:nvSpPr>
            <p:cNvPr id="31" name="Freeform 31"/>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FFFFFF"/>
            </a:solidFill>
          </p:spPr>
        </p:sp>
        <p:sp>
          <p:nvSpPr>
            <p:cNvPr id="32" name="Freeform 32"/>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33" name="Freeform 33"/>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34" name="Freeform 34"/>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35" name="Freeform 35"/>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718" t="6047" r="-702" b="11178"/>
              </a:stretch>
            </a:blipFill>
          </p:spPr>
        </p:sp>
      </p:grpSp>
      <p:pic>
        <p:nvPicPr>
          <p:cNvPr id="36" name="Picture 3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05700" y="6836405"/>
            <a:ext cx="1545738" cy="1691642"/>
          </a:xfrm>
          <a:prstGeom prst="rect">
            <a:avLst/>
          </a:prstGeom>
        </p:spPr>
      </p:pic>
      <p:grpSp>
        <p:nvGrpSpPr>
          <p:cNvPr id="37" name="Group 37"/>
          <p:cNvGrpSpPr/>
          <p:nvPr/>
        </p:nvGrpSpPr>
        <p:grpSpPr>
          <a:xfrm>
            <a:off x="11001926" y="5571869"/>
            <a:ext cx="1099024" cy="1099024"/>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39" name="Group 39"/>
          <p:cNvGrpSpPr/>
          <p:nvPr/>
        </p:nvGrpSpPr>
        <p:grpSpPr>
          <a:xfrm>
            <a:off x="9169144" y="5775127"/>
            <a:ext cx="1099024" cy="1099024"/>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1" name="Group 41"/>
          <p:cNvGrpSpPr/>
          <p:nvPr/>
        </p:nvGrpSpPr>
        <p:grpSpPr>
          <a:xfrm>
            <a:off x="11903411" y="7148948"/>
            <a:ext cx="1099024" cy="1099024"/>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3" name="Group 43"/>
          <p:cNvGrpSpPr/>
          <p:nvPr/>
        </p:nvGrpSpPr>
        <p:grpSpPr>
          <a:xfrm>
            <a:off x="8814661" y="7523526"/>
            <a:ext cx="1099024" cy="1099024"/>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grpSp>
        <p:nvGrpSpPr>
          <p:cNvPr id="45" name="Group 45"/>
          <p:cNvGrpSpPr/>
          <p:nvPr/>
        </p:nvGrpSpPr>
        <p:grpSpPr>
          <a:xfrm>
            <a:off x="10193713" y="8551685"/>
            <a:ext cx="1099024" cy="1099024"/>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CB070"/>
            </a:solidFill>
          </p:spPr>
        </p:sp>
      </p:grpSp>
      <p:pic>
        <p:nvPicPr>
          <p:cNvPr id="47" name="Picture 4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64310" y="8733677"/>
            <a:ext cx="630297" cy="735040"/>
          </a:xfrm>
          <a:prstGeom prst="rect">
            <a:avLst/>
          </a:prstGeom>
        </p:spPr>
      </p:pic>
      <p:pic>
        <p:nvPicPr>
          <p:cNvPr id="48" name="Picture 4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7670895"/>
            <a:ext cx="440346" cy="804286"/>
          </a:xfrm>
          <a:prstGeom prst="rect">
            <a:avLst/>
          </a:prstGeom>
        </p:spPr>
      </p:pic>
      <p:pic>
        <p:nvPicPr>
          <p:cNvPr id="49" name="Picture 4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31612" y="6001221"/>
            <a:ext cx="574088" cy="574088"/>
          </a:xfrm>
          <a:prstGeom prst="rect">
            <a:avLst/>
          </a:prstGeom>
        </p:spPr>
      </p:pic>
      <p:pic>
        <p:nvPicPr>
          <p:cNvPr id="50" name="Picture 5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100950" y="7449722"/>
            <a:ext cx="633361" cy="497476"/>
          </a:xfrm>
          <a:prstGeom prst="rect">
            <a:avLst/>
          </a:prstGeom>
        </p:spPr>
      </p:pic>
      <p:pic>
        <p:nvPicPr>
          <p:cNvPr id="51" name="Picture 5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199465" y="5775127"/>
            <a:ext cx="703946" cy="692507"/>
          </a:xfrm>
          <a:prstGeom prst="rect">
            <a:avLst/>
          </a:prstGeom>
        </p:spPr>
      </p:pic>
      <p:grpSp>
        <p:nvGrpSpPr>
          <p:cNvPr id="52" name="Group 52"/>
          <p:cNvGrpSpPr>
            <a:grpSpLocks noChangeAspect="1"/>
          </p:cNvGrpSpPr>
          <p:nvPr/>
        </p:nvGrpSpPr>
        <p:grpSpPr>
          <a:xfrm>
            <a:off x="13353967" y="6467634"/>
            <a:ext cx="2189560" cy="2942434"/>
            <a:chOff x="0" y="0"/>
            <a:chExt cx="3663950" cy="4923790"/>
          </a:xfrm>
        </p:grpSpPr>
        <p:sp>
          <p:nvSpPr>
            <p:cNvPr id="53" name="Freeform 53"/>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15"/>
              <a:stretch>
                <a:fillRect l="866" t="-4742" r="866" b="-4716"/>
              </a:stretch>
            </a:blipFill>
          </p:spPr>
        </p:sp>
        <p:sp>
          <p:nvSpPr>
            <p:cNvPr id="54" name="Freeform 54"/>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4CB070"/>
            </a:solidFill>
          </p:spPr>
        </p:sp>
      </p:grpSp>
      <p:pic>
        <p:nvPicPr>
          <p:cNvPr id="55" name="Picture 55"/>
          <p:cNvPicPr>
            <a:picLocks noChangeAspect="1"/>
          </p:cNvPicPr>
          <p:nvPr/>
        </p:nvPicPr>
        <p:blipFill>
          <a:blip r:embed="rId16"/>
          <a:srcRect/>
          <a:stretch>
            <a:fillRect/>
          </a:stretch>
        </p:blipFill>
        <p:spPr>
          <a:xfrm>
            <a:off x="15712238" y="7027227"/>
            <a:ext cx="2355104" cy="1342467"/>
          </a:xfrm>
          <a:prstGeom prst="rect">
            <a:avLst/>
          </a:prstGeom>
        </p:spPr>
      </p:pic>
      <p:grpSp>
        <p:nvGrpSpPr>
          <p:cNvPr id="56" name="Group 56"/>
          <p:cNvGrpSpPr/>
          <p:nvPr/>
        </p:nvGrpSpPr>
        <p:grpSpPr>
          <a:xfrm>
            <a:off x="83585" y="2681937"/>
            <a:ext cx="4413814" cy="699862"/>
            <a:chOff x="0" y="0"/>
            <a:chExt cx="5885085" cy="933150"/>
          </a:xfrm>
        </p:grpSpPr>
        <p:grpSp>
          <p:nvGrpSpPr>
            <p:cNvPr id="57" name="Group 57"/>
            <p:cNvGrpSpPr/>
            <p:nvPr/>
          </p:nvGrpSpPr>
          <p:grpSpPr>
            <a:xfrm rot="5400000">
              <a:off x="101922" y="-101922"/>
              <a:ext cx="933150" cy="1136993"/>
              <a:chOff x="0" y="0"/>
              <a:chExt cx="2354580" cy="2868930"/>
            </a:xfrm>
          </p:grpSpPr>
          <p:sp>
            <p:nvSpPr>
              <p:cNvPr id="58" name="Freeform 5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59" name="Group 59"/>
            <p:cNvGrpSpPr/>
            <p:nvPr/>
          </p:nvGrpSpPr>
          <p:grpSpPr>
            <a:xfrm rot="-5400000">
              <a:off x="4850014" y="-101922"/>
              <a:ext cx="933150" cy="1136993"/>
              <a:chOff x="0" y="0"/>
              <a:chExt cx="2354580" cy="2868930"/>
            </a:xfrm>
          </p:grpSpPr>
          <p:sp>
            <p:nvSpPr>
              <p:cNvPr id="60" name="Freeform 60"/>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CB070"/>
              </a:solidFill>
            </p:spPr>
          </p:sp>
        </p:grpSp>
        <p:grpSp>
          <p:nvGrpSpPr>
            <p:cNvPr id="61" name="Group 61"/>
            <p:cNvGrpSpPr/>
            <p:nvPr/>
          </p:nvGrpSpPr>
          <p:grpSpPr>
            <a:xfrm>
              <a:off x="820744" y="0"/>
              <a:ext cx="4267761" cy="933150"/>
              <a:chOff x="0" y="0"/>
              <a:chExt cx="4177810" cy="913482"/>
            </a:xfrm>
          </p:grpSpPr>
          <p:sp>
            <p:nvSpPr>
              <p:cNvPr id="62" name="Freeform 62"/>
              <p:cNvSpPr/>
              <p:nvPr/>
            </p:nvSpPr>
            <p:spPr>
              <a:xfrm>
                <a:off x="0" y="0"/>
                <a:ext cx="4177810" cy="913482"/>
              </a:xfrm>
              <a:custGeom>
                <a:avLst/>
                <a:gdLst/>
                <a:ahLst/>
                <a:cxnLst/>
                <a:rect l="l" t="t" r="r" b="b"/>
                <a:pathLst>
                  <a:path w="4177810" h="913482">
                    <a:moveTo>
                      <a:pt x="0" y="0"/>
                    </a:moveTo>
                    <a:lnTo>
                      <a:pt x="4177810" y="0"/>
                    </a:lnTo>
                    <a:lnTo>
                      <a:pt x="4177810" y="913482"/>
                    </a:lnTo>
                    <a:lnTo>
                      <a:pt x="0" y="913482"/>
                    </a:lnTo>
                    <a:close/>
                  </a:path>
                </a:pathLst>
              </a:custGeom>
              <a:solidFill>
                <a:srgbClr val="4CB070"/>
              </a:solidFill>
            </p:spPr>
          </p:sp>
        </p:grpSp>
        <p:sp>
          <p:nvSpPr>
            <p:cNvPr id="63" name="TextBox 63"/>
            <p:cNvSpPr txBox="1"/>
            <p:nvPr/>
          </p:nvSpPr>
          <p:spPr>
            <a:xfrm>
              <a:off x="167964" y="234013"/>
              <a:ext cx="5526167" cy="517525"/>
            </a:xfrm>
            <a:prstGeom prst="rect">
              <a:avLst/>
            </a:prstGeom>
          </p:spPr>
          <p:txBody>
            <a:bodyPr lIns="0" tIns="0" rIns="0" bIns="0" rtlCol="0" anchor="t">
              <a:spAutoFit/>
            </a:bodyPr>
            <a:lstStyle/>
            <a:p>
              <a:pPr algn="ctr">
                <a:lnSpc>
                  <a:spcPts val="3007"/>
                </a:lnSpc>
              </a:pPr>
              <a:r>
                <a:rPr lang="en-US" sz="2505">
                  <a:solidFill>
                    <a:srgbClr val="17284E"/>
                  </a:solidFill>
                  <a:latin typeface="Code Pro Bold"/>
                </a:rPr>
                <a:t>Student Resources</a:t>
              </a:r>
            </a:p>
          </p:txBody>
        </p:sp>
      </p:grpSp>
      <p:grpSp>
        <p:nvGrpSpPr>
          <p:cNvPr id="64" name="Group 64"/>
          <p:cNvGrpSpPr>
            <a:grpSpLocks noChangeAspect="1"/>
          </p:cNvGrpSpPr>
          <p:nvPr/>
        </p:nvGrpSpPr>
        <p:grpSpPr>
          <a:xfrm>
            <a:off x="4941609" y="5571869"/>
            <a:ext cx="3418734" cy="3418345"/>
            <a:chOff x="0" y="0"/>
            <a:chExt cx="6350013" cy="6349289"/>
          </a:xfrm>
        </p:grpSpPr>
        <p:sp>
          <p:nvSpPr>
            <p:cNvPr id="65" name="Freeform 65"/>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7"/>
              <a:stretch>
                <a:fillRect l="-24991" r="-24991"/>
              </a:stretch>
            </a:blipFill>
          </p:spPr>
        </p:sp>
      </p:grpSp>
      <p:sp>
        <p:nvSpPr>
          <p:cNvPr id="66" name="TextBox 66"/>
          <p:cNvSpPr txBox="1"/>
          <p:nvPr/>
        </p:nvSpPr>
        <p:spPr>
          <a:xfrm>
            <a:off x="13901672" y="3572370"/>
            <a:ext cx="3789398" cy="2536506"/>
          </a:xfrm>
          <a:prstGeom prst="rect">
            <a:avLst/>
          </a:prstGeom>
        </p:spPr>
        <p:txBody>
          <a:bodyPr lIns="0" tIns="0" rIns="0" bIns="0" rtlCol="0" anchor="t">
            <a:spAutoFit/>
          </a:bodyPr>
          <a:lstStyle/>
          <a:p>
            <a:pPr>
              <a:lnSpc>
                <a:spcPts val="2888"/>
              </a:lnSpc>
            </a:pPr>
            <a:r>
              <a:rPr lang="en-US" sz="2062">
                <a:solidFill>
                  <a:srgbClr val="FFFFFF"/>
                </a:solidFill>
                <a:latin typeface="Code Pro"/>
              </a:rPr>
              <a:t>A digital toolkit </a:t>
            </a:r>
          </a:p>
          <a:p>
            <a:pPr marL="445378" lvl="1" indent="-222689">
              <a:lnSpc>
                <a:spcPts val="2888"/>
              </a:lnSpc>
              <a:buFont typeface="Arial"/>
              <a:buChar char="•"/>
            </a:pPr>
            <a:r>
              <a:rPr lang="en-US" sz="2062">
                <a:solidFill>
                  <a:srgbClr val="FFFFFF"/>
                </a:solidFill>
                <a:latin typeface="Code Pro"/>
              </a:rPr>
              <a:t>Drafted fillable pdf letter </a:t>
            </a:r>
          </a:p>
          <a:p>
            <a:pPr marL="445378" lvl="1" indent="-222689">
              <a:lnSpc>
                <a:spcPts val="2888"/>
              </a:lnSpc>
              <a:buFont typeface="Arial"/>
              <a:buChar char="•"/>
            </a:pPr>
            <a:r>
              <a:rPr lang="en-US" sz="2062">
                <a:solidFill>
                  <a:srgbClr val="FFFFFF"/>
                </a:solidFill>
                <a:latin typeface="Code Pro"/>
              </a:rPr>
              <a:t>Promotional Materials</a:t>
            </a:r>
          </a:p>
          <a:p>
            <a:pPr marL="445378" lvl="1" indent="-222689">
              <a:lnSpc>
                <a:spcPts val="2888"/>
              </a:lnSpc>
              <a:buFont typeface="Arial"/>
              <a:buChar char="•"/>
            </a:pPr>
            <a:r>
              <a:rPr lang="en-US" sz="2062">
                <a:solidFill>
                  <a:srgbClr val="FFFFFF"/>
                </a:solidFill>
                <a:latin typeface="Code Pro"/>
              </a:rPr>
              <a:t>12 Days of Kindness Social Media Kit</a:t>
            </a:r>
          </a:p>
          <a:p>
            <a:pPr marL="445378" lvl="1" indent="-222689" algn="l">
              <a:lnSpc>
                <a:spcPts val="2888"/>
              </a:lnSpc>
              <a:buFont typeface="Arial"/>
              <a:buChar char="•"/>
            </a:pPr>
            <a:r>
              <a:rPr lang="en-US" sz="2062">
                <a:solidFill>
                  <a:srgbClr val="FFFFFF"/>
                </a:solidFill>
                <a:latin typeface="Code Pro"/>
              </a:rPr>
              <a:t>Ideas on how to promote the program </a:t>
            </a:r>
          </a:p>
        </p:txBody>
      </p:sp>
      <p:sp>
        <p:nvSpPr>
          <p:cNvPr id="67" name="TextBox 67"/>
          <p:cNvSpPr txBox="1"/>
          <p:nvPr/>
        </p:nvSpPr>
        <p:spPr>
          <a:xfrm>
            <a:off x="4941609" y="3562845"/>
            <a:ext cx="4041256" cy="1546225"/>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Code Pro"/>
              </a:rPr>
              <a:t>Classroom Resource Kit </a:t>
            </a:r>
          </a:p>
          <a:p>
            <a:pPr marL="949959" lvl="2" indent="-316653">
              <a:lnSpc>
                <a:spcPts val="3079"/>
              </a:lnSpc>
              <a:buFont typeface="Arial"/>
              <a:buChar char="⚬"/>
            </a:pPr>
            <a:r>
              <a:rPr lang="en-US" sz="2199">
                <a:solidFill>
                  <a:srgbClr val="FFFFFF"/>
                </a:solidFill>
                <a:latin typeface="Code Pro"/>
              </a:rPr>
              <a:t>Pre-K - 4th grade</a:t>
            </a:r>
          </a:p>
          <a:p>
            <a:pPr marL="949959" lvl="2" indent="-316653">
              <a:lnSpc>
                <a:spcPts val="3079"/>
              </a:lnSpc>
              <a:buFont typeface="Arial"/>
              <a:buChar char="⚬"/>
            </a:pPr>
            <a:r>
              <a:rPr lang="en-US" sz="2199">
                <a:solidFill>
                  <a:srgbClr val="FFFFFF"/>
                </a:solidFill>
                <a:latin typeface="Code Pro"/>
              </a:rPr>
              <a:t>5th -8th grade</a:t>
            </a:r>
          </a:p>
          <a:p>
            <a:pPr marL="949960" lvl="2" indent="-316653">
              <a:lnSpc>
                <a:spcPts val="3079"/>
              </a:lnSpc>
              <a:buFont typeface="Arial"/>
              <a:buChar char="⚬"/>
            </a:pPr>
            <a:r>
              <a:rPr lang="en-US" sz="2199">
                <a:solidFill>
                  <a:srgbClr val="FFFFFF"/>
                </a:solidFill>
                <a:latin typeface="Code Pro"/>
              </a:rPr>
              <a:t>9th-12th grade</a:t>
            </a:r>
          </a:p>
        </p:txBody>
      </p:sp>
      <p:sp>
        <p:nvSpPr>
          <p:cNvPr id="68" name="TextBox 68"/>
          <p:cNvSpPr txBox="1"/>
          <p:nvPr/>
        </p:nvSpPr>
        <p:spPr>
          <a:xfrm>
            <a:off x="9342130" y="3589655"/>
            <a:ext cx="4041256" cy="1157605"/>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Code Pro"/>
              </a:rPr>
              <a:t>A 24/7 call center</a:t>
            </a:r>
          </a:p>
          <a:p>
            <a:pPr marL="474979" lvl="1" indent="-237490">
              <a:lnSpc>
                <a:spcPts val="3079"/>
              </a:lnSpc>
              <a:buFont typeface="Arial"/>
              <a:buChar char="•"/>
            </a:pPr>
            <a:r>
              <a:rPr lang="en-US" sz="2199">
                <a:solidFill>
                  <a:srgbClr val="FFFFFF"/>
                </a:solidFill>
                <a:latin typeface="Code Pro"/>
              </a:rPr>
              <a:t>5 ways to make a report</a:t>
            </a:r>
          </a:p>
          <a:p>
            <a:pPr marL="474980" lvl="1" indent="-237490" algn="l">
              <a:lnSpc>
                <a:spcPts val="3079"/>
              </a:lnSpc>
              <a:buFont typeface="Arial"/>
              <a:buChar char="•"/>
            </a:pPr>
            <a:r>
              <a:rPr lang="en-US" sz="2199">
                <a:solidFill>
                  <a:srgbClr val="FFFFFF"/>
                </a:solidFill>
                <a:latin typeface="Code Pro"/>
              </a:rPr>
              <a:t>External SOP</a:t>
            </a:r>
          </a:p>
        </p:txBody>
      </p:sp>
      <p:sp>
        <p:nvSpPr>
          <p:cNvPr id="69" name="TextBox 69"/>
          <p:cNvSpPr txBox="1"/>
          <p:nvPr/>
        </p:nvSpPr>
        <p:spPr>
          <a:xfrm>
            <a:off x="498375" y="975695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WWW.SAFE2HELPIL.COM</a:t>
            </a:r>
          </a:p>
        </p:txBody>
      </p:sp>
      <p:sp>
        <p:nvSpPr>
          <p:cNvPr id="70" name="TextBox 70"/>
          <p:cNvSpPr txBox="1"/>
          <p:nvPr/>
        </p:nvSpPr>
        <p:spPr>
          <a:xfrm>
            <a:off x="7088535" y="1211165"/>
            <a:ext cx="4110930" cy="580390"/>
          </a:xfrm>
          <a:prstGeom prst="rect">
            <a:avLst/>
          </a:prstGeom>
        </p:spPr>
        <p:txBody>
          <a:bodyPr lIns="0" tIns="0" rIns="0" bIns="0" rtlCol="0" anchor="t">
            <a:spAutoFit/>
          </a:bodyPr>
          <a:lstStyle/>
          <a:p>
            <a:pPr algn="ctr">
              <a:lnSpc>
                <a:spcPts val="4759"/>
              </a:lnSpc>
            </a:pPr>
            <a:r>
              <a:rPr lang="en-US" sz="3400">
                <a:solidFill>
                  <a:srgbClr val="FFFFFF"/>
                </a:solidFill>
                <a:latin typeface="Gagalin Bold"/>
              </a:rPr>
              <a:t>Program Components</a:t>
            </a:r>
          </a:p>
        </p:txBody>
      </p:sp>
      <p:sp>
        <p:nvSpPr>
          <p:cNvPr id="71" name="TextBox 71"/>
          <p:cNvSpPr txBox="1"/>
          <p:nvPr/>
        </p:nvSpPr>
        <p:spPr>
          <a:xfrm>
            <a:off x="11094607" y="9756959"/>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
        <p:nvSpPr>
          <p:cNvPr id="72" name="TextBox 72"/>
          <p:cNvSpPr txBox="1"/>
          <p:nvPr/>
        </p:nvSpPr>
        <p:spPr>
          <a:xfrm>
            <a:off x="269864" y="3562845"/>
            <a:ext cx="4041256" cy="1934845"/>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FFFFFF"/>
                </a:solidFill>
                <a:latin typeface="Code Pro"/>
              </a:rPr>
              <a:t>Website</a:t>
            </a:r>
          </a:p>
          <a:p>
            <a:pPr marL="949959" lvl="2" indent="-316653">
              <a:lnSpc>
                <a:spcPts val="3079"/>
              </a:lnSpc>
              <a:buFont typeface="Arial"/>
              <a:buChar char="⚬"/>
            </a:pPr>
            <a:r>
              <a:rPr lang="en-US" sz="2199">
                <a:solidFill>
                  <a:srgbClr val="FFFFFF"/>
                </a:solidFill>
                <a:latin typeface="Code Pro"/>
              </a:rPr>
              <a:t>Self-Help Resources</a:t>
            </a:r>
          </a:p>
          <a:p>
            <a:pPr marL="949959" lvl="2" indent="-316653">
              <a:lnSpc>
                <a:spcPts val="3079"/>
              </a:lnSpc>
              <a:buFont typeface="Arial"/>
              <a:buChar char="⚬"/>
            </a:pPr>
            <a:r>
              <a:rPr lang="en-US" sz="2199">
                <a:solidFill>
                  <a:srgbClr val="FFFFFF"/>
                </a:solidFill>
                <a:latin typeface="Code Pro"/>
              </a:rPr>
              <a:t>Videos</a:t>
            </a:r>
          </a:p>
          <a:p>
            <a:pPr marL="949959" lvl="2" indent="-316653">
              <a:lnSpc>
                <a:spcPts val="3079"/>
              </a:lnSpc>
              <a:buFont typeface="Arial"/>
              <a:buChar char="⚬"/>
            </a:pPr>
            <a:r>
              <a:rPr lang="en-US" sz="2199">
                <a:solidFill>
                  <a:srgbClr val="FFFFFF"/>
                </a:solidFill>
                <a:latin typeface="Code Pro"/>
              </a:rPr>
              <a:t>Tips &amp; Tools</a:t>
            </a:r>
          </a:p>
          <a:p>
            <a:pPr>
              <a:lnSpc>
                <a:spcPts val="3079"/>
              </a:lnSpc>
            </a:pPr>
            <a:endParaRPr lang="en-US" sz="2199">
              <a:solidFill>
                <a:srgbClr val="FFFFFF"/>
              </a:solidFill>
              <a:latin typeface="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227931" y="9289033"/>
            <a:ext cx="19296423" cy="1995934"/>
            <a:chOff x="0" y="0"/>
            <a:chExt cx="6527432" cy="675168"/>
          </a:xfrm>
        </p:grpSpPr>
        <p:sp>
          <p:nvSpPr>
            <p:cNvPr id="3" name="Freeform 3"/>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4" name="Group 4"/>
          <p:cNvGrpSpPr/>
          <p:nvPr/>
        </p:nvGrpSpPr>
        <p:grpSpPr>
          <a:xfrm rot="178344">
            <a:off x="-832133" y="-567745"/>
            <a:ext cx="19296423" cy="1864972"/>
            <a:chOff x="0" y="0"/>
            <a:chExt cx="6527432" cy="630867"/>
          </a:xfrm>
        </p:grpSpPr>
        <p:sp>
          <p:nvSpPr>
            <p:cNvPr id="5" name="Freeform 5"/>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grpSp>
        <p:nvGrpSpPr>
          <p:cNvPr id="6" name="Group 6"/>
          <p:cNvGrpSpPr/>
          <p:nvPr/>
        </p:nvGrpSpPr>
        <p:grpSpPr>
          <a:xfrm>
            <a:off x="0" y="0"/>
            <a:ext cx="11430000" cy="10744200"/>
            <a:chOff x="0" y="0"/>
            <a:chExt cx="15240000" cy="14325600"/>
          </a:xfrm>
        </p:grpSpPr>
        <p:pic>
          <p:nvPicPr>
            <p:cNvPr id="7" name="Picture 7"/>
            <p:cNvPicPr>
              <a:picLocks noChangeAspect="1"/>
            </p:cNvPicPr>
            <p:nvPr/>
          </p:nvPicPr>
          <p:blipFill>
            <a:blip r:embed="rId2"/>
            <a:srcRect l="14867" r="17951" b="3084"/>
            <a:stretch>
              <a:fillRect/>
            </a:stretch>
          </p:blipFill>
          <p:spPr>
            <a:xfrm>
              <a:off x="0" y="0"/>
              <a:ext cx="7556500" cy="7099300"/>
            </a:xfrm>
            <a:prstGeom prst="rect">
              <a:avLst/>
            </a:prstGeom>
          </p:spPr>
        </p:pic>
        <p:pic>
          <p:nvPicPr>
            <p:cNvPr id="8" name="Picture 8"/>
            <p:cNvPicPr>
              <a:picLocks noChangeAspect="1"/>
            </p:cNvPicPr>
            <p:nvPr/>
          </p:nvPicPr>
          <p:blipFill>
            <a:blip r:embed="rId3"/>
            <a:srcRect t="4235" b="53487"/>
            <a:stretch>
              <a:fillRect/>
            </a:stretch>
          </p:blipFill>
          <p:spPr>
            <a:xfrm>
              <a:off x="7683500" y="0"/>
              <a:ext cx="7556500" cy="7099300"/>
            </a:xfrm>
            <a:prstGeom prst="rect">
              <a:avLst/>
            </a:prstGeom>
          </p:spPr>
        </p:pic>
        <p:pic>
          <p:nvPicPr>
            <p:cNvPr id="9" name="Picture 9"/>
            <p:cNvPicPr>
              <a:picLocks noChangeAspect="1"/>
            </p:cNvPicPr>
            <p:nvPr/>
          </p:nvPicPr>
          <p:blipFill>
            <a:blip r:embed="rId4"/>
            <a:srcRect t="48978" b="8743"/>
            <a:stretch>
              <a:fillRect/>
            </a:stretch>
          </p:blipFill>
          <p:spPr>
            <a:xfrm>
              <a:off x="0" y="7226300"/>
              <a:ext cx="7556500" cy="7099300"/>
            </a:xfrm>
            <a:prstGeom prst="rect">
              <a:avLst/>
            </a:prstGeom>
          </p:spPr>
        </p:pic>
        <p:pic>
          <p:nvPicPr>
            <p:cNvPr id="10" name="Picture 10"/>
            <p:cNvPicPr>
              <a:picLocks noChangeAspect="1"/>
            </p:cNvPicPr>
            <p:nvPr/>
          </p:nvPicPr>
          <p:blipFill>
            <a:blip r:embed="rId5"/>
            <a:srcRect t="464" b="34662"/>
            <a:stretch>
              <a:fillRect/>
            </a:stretch>
          </p:blipFill>
          <p:spPr>
            <a:xfrm>
              <a:off x="7683500" y="7226300"/>
              <a:ext cx="7556500" cy="7099300"/>
            </a:xfrm>
            <a:prstGeom prst="rect">
              <a:avLst/>
            </a:prstGeom>
          </p:spPr>
        </p:pic>
      </p:grpSp>
      <p:grpSp>
        <p:nvGrpSpPr>
          <p:cNvPr id="11" name="Group 11"/>
          <p:cNvGrpSpPr/>
          <p:nvPr/>
        </p:nvGrpSpPr>
        <p:grpSpPr>
          <a:xfrm>
            <a:off x="12895802" y="3745552"/>
            <a:ext cx="4002597" cy="2795896"/>
            <a:chOff x="0" y="0"/>
            <a:chExt cx="5336796" cy="3727861"/>
          </a:xfrm>
        </p:grpSpPr>
        <p:sp>
          <p:nvSpPr>
            <p:cNvPr id="12" name="TextBox 12"/>
            <p:cNvSpPr txBox="1"/>
            <p:nvPr/>
          </p:nvSpPr>
          <p:spPr>
            <a:xfrm>
              <a:off x="0" y="-28575"/>
              <a:ext cx="5336796" cy="753367"/>
            </a:xfrm>
            <a:prstGeom prst="rect">
              <a:avLst/>
            </a:prstGeom>
          </p:spPr>
          <p:txBody>
            <a:bodyPr lIns="0" tIns="0" rIns="0" bIns="0" rtlCol="0" anchor="t">
              <a:spAutoFit/>
            </a:bodyPr>
            <a:lstStyle/>
            <a:p>
              <a:pPr algn="ctr">
                <a:lnSpc>
                  <a:spcPts val="4680"/>
                </a:lnSpc>
              </a:pPr>
              <a:r>
                <a:rPr lang="en-US" sz="3600">
                  <a:solidFill>
                    <a:srgbClr val="4CB070"/>
                  </a:solidFill>
                  <a:latin typeface="Gagalin Bold"/>
                </a:rPr>
                <a:t>Online Resources</a:t>
              </a:r>
            </a:p>
          </p:txBody>
        </p:sp>
        <p:sp>
          <p:nvSpPr>
            <p:cNvPr id="13" name="TextBox 13"/>
            <p:cNvSpPr txBox="1"/>
            <p:nvPr/>
          </p:nvSpPr>
          <p:spPr>
            <a:xfrm>
              <a:off x="0" y="1122555"/>
              <a:ext cx="5336796" cy="2605306"/>
            </a:xfrm>
            <a:prstGeom prst="rect">
              <a:avLst/>
            </a:prstGeom>
          </p:spPr>
          <p:txBody>
            <a:bodyPr lIns="0" tIns="0" rIns="0" bIns="0" rtlCol="0" anchor="t">
              <a:spAutoFit/>
            </a:bodyPr>
            <a:lstStyle/>
            <a:p>
              <a:pPr algn="ctr">
                <a:lnSpc>
                  <a:spcPts val="3919"/>
                </a:lnSpc>
              </a:pPr>
              <a:r>
                <a:rPr lang="en-US" sz="2799" spc="55">
                  <a:solidFill>
                    <a:srgbClr val="FFFFFF"/>
                  </a:solidFill>
                  <a:latin typeface="Glacial Indifference"/>
                </a:rPr>
                <a:t>The Safe2HelpIL website provides resources 24/7 for students and the community.</a:t>
              </a:r>
            </a:p>
          </p:txBody>
        </p:sp>
      </p:grpSp>
      <p:sp>
        <p:nvSpPr>
          <p:cNvPr id="14" name="TextBox 14"/>
          <p:cNvSpPr txBox="1"/>
          <p:nvPr/>
        </p:nvSpPr>
        <p:spPr>
          <a:xfrm>
            <a:off x="11210547" y="9600673"/>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227931" y="9289033"/>
            <a:ext cx="19296423" cy="1995934"/>
            <a:chOff x="0" y="0"/>
            <a:chExt cx="6527432" cy="675168"/>
          </a:xfrm>
        </p:grpSpPr>
        <p:sp>
          <p:nvSpPr>
            <p:cNvPr id="3" name="Freeform 3"/>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4" name="Group 4"/>
          <p:cNvGrpSpPr/>
          <p:nvPr/>
        </p:nvGrpSpPr>
        <p:grpSpPr>
          <a:xfrm rot="178344">
            <a:off x="-832133" y="-567745"/>
            <a:ext cx="19296423" cy="1864972"/>
            <a:chOff x="0" y="0"/>
            <a:chExt cx="6527432" cy="630867"/>
          </a:xfrm>
        </p:grpSpPr>
        <p:sp>
          <p:nvSpPr>
            <p:cNvPr id="5" name="Freeform 5"/>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pic>
        <p:nvPicPr>
          <p:cNvPr id="6" name="Picture 6"/>
          <p:cNvPicPr>
            <a:picLocks noChangeAspect="1"/>
          </p:cNvPicPr>
          <p:nvPr/>
        </p:nvPicPr>
        <p:blipFill>
          <a:blip r:embed="rId2"/>
          <a:srcRect t="6307" b="59530"/>
          <a:stretch>
            <a:fillRect/>
          </a:stretch>
        </p:blipFill>
        <p:spPr>
          <a:xfrm>
            <a:off x="1370451" y="1028700"/>
            <a:ext cx="8903586" cy="1980840"/>
          </a:xfrm>
          <a:prstGeom prst="rect">
            <a:avLst/>
          </a:prstGeom>
        </p:spPr>
      </p:pic>
      <p:grpSp>
        <p:nvGrpSpPr>
          <p:cNvPr id="7" name="Group 7"/>
          <p:cNvGrpSpPr>
            <a:grpSpLocks noChangeAspect="1"/>
          </p:cNvGrpSpPr>
          <p:nvPr/>
        </p:nvGrpSpPr>
        <p:grpSpPr>
          <a:xfrm>
            <a:off x="1025207" y="3262461"/>
            <a:ext cx="4941618" cy="6581271"/>
            <a:chOff x="-2345" y="0"/>
            <a:chExt cx="3317045" cy="4599722"/>
          </a:xfrm>
        </p:grpSpPr>
        <p:sp>
          <p:nvSpPr>
            <p:cNvPr id="8" name="Freeform 8"/>
            <p:cNvSpPr/>
            <p:nvPr/>
          </p:nvSpPr>
          <p:spPr>
            <a:xfrm>
              <a:off x="0" y="0"/>
              <a:ext cx="3314700" cy="3940954"/>
            </a:xfrm>
            <a:custGeom>
              <a:avLst/>
              <a:gdLst/>
              <a:ahLst/>
              <a:cxnLst/>
              <a:rect l="l" t="t" r="r" b="b"/>
              <a:pathLst>
                <a:path w="3314700" h="218694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3"/>
              <a:stretch>
                <a:fillRect r="1061" b="33559"/>
              </a:stretch>
            </a:blipFill>
          </p:spPr>
        </p:sp>
        <p:sp>
          <p:nvSpPr>
            <p:cNvPr id="9" name="Freeform 9"/>
            <p:cNvSpPr/>
            <p:nvPr/>
          </p:nvSpPr>
          <p:spPr>
            <a:xfrm>
              <a:off x="-2345" y="658768"/>
              <a:ext cx="3294380" cy="3940954"/>
            </a:xfrm>
            <a:custGeom>
              <a:avLst/>
              <a:gdLst/>
              <a:ahLst/>
              <a:cxnLst/>
              <a:rect l="l" t="t" r="r" b="b"/>
              <a:pathLst>
                <a:path w="3294380" h="22148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4"/>
              <a:stretch>
                <a:fillRect l="1705" t="52404" r="-37" b="-44177"/>
              </a:stretch>
            </a:blipFill>
          </p:spPr>
          <p:txBody>
            <a:bodyPr/>
            <a:lstStyle/>
            <a:p>
              <a:endParaRPr lang="en-US" dirty="0"/>
            </a:p>
          </p:txBody>
        </p:sp>
      </p:grpSp>
      <p:grpSp>
        <p:nvGrpSpPr>
          <p:cNvPr id="10" name="Group 10"/>
          <p:cNvGrpSpPr>
            <a:grpSpLocks noChangeAspect="1"/>
          </p:cNvGrpSpPr>
          <p:nvPr/>
        </p:nvGrpSpPr>
        <p:grpSpPr>
          <a:xfrm>
            <a:off x="6241936" y="3484532"/>
            <a:ext cx="4622491" cy="6154241"/>
            <a:chOff x="0" y="0"/>
            <a:chExt cx="3663950" cy="4878070"/>
          </a:xfrm>
        </p:grpSpPr>
        <p:sp>
          <p:nvSpPr>
            <p:cNvPr id="11" name="Freeform 11"/>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3685" t="650" r="-3685" b="650"/>
              </a:stretch>
            </a:blipFill>
          </p:spPr>
        </p:sp>
        <p:sp>
          <p:nvSpPr>
            <p:cNvPr id="12" name="Freeform 12"/>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333333"/>
            </a:solidFill>
          </p:spPr>
        </p:sp>
      </p:grpSp>
      <p:grpSp>
        <p:nvGrpSpPr>
          <p:cNvPr id="13" name="Group 13"/>
          <p:cNvGrpSpPr/>
          <p:nvPr/>
        </p:nvGrpSpPr>
        <p:grpSpPr>
          <a:xfrm>
            <a:off x="12131477" y="3463101"/>
            <a:ext cx="4866418" cy="2817327"/>
            <a:chOff x="0" y="-28575"/>
            <a:chExt cx="6488558" cy="3756436"/>
          </a:xfrm>
        </p:grpSpPr>
        <p:sp>
          <p:nvSpPr>
            <p:cNvPr id="14" name="TextBox 14"/>
            <p:cNvSpPr txBox="1"/>
            <p:nvPr/>
          </p:nvSpPr>
          <p:spPr>
            <a:xfrm>
              <a:off x="0" y="-28575"/>
              <a:ext cx="6488558" cy="722761"/>
            </a:xfrm>
            <a:prstGeom prst="rect">
              <a:avLst/>
            </a:prstGeom>
          </p:spPr>
          <p:txBody>
            <a:bodyPr lIns="0" tIns="0" rIns="0" bIns="0" rtlCol="0" anchor="t">
              <a:spAutoFit/>
            </a:bodyPr>
            <a:lstStyle/>
            <a:p>
              <a:pPr algn="ctr">
                <a:lnSpc>
                  <a:spcPts val="4680"/>
                </a:lnSpc>
              </a:pPr>
              <a:r>
                <a:rPr lang="en-US" sz="3600" dirty="0">
                  <a:solidFill>
                    <a:srgbClr val="4CB070"/>
                  </a:solidFill>
                  <a:latin typeface="Gagalin Bold"/>
                </a:rPr>
                <a:t>Self-Help Topics</a:t>
              </a:r>
            </a:p>
          </p:txBody>
        </p:sp>
        <p:sp>
          <p:nvSpPr>
            <p:cNvPr id="15" name="TextBox 15"/>
            <p:cNvSpPr txBox="1"/>
            <p:nvPr/>
          </p:nvSpPr>
          <p:spPr>
            <a:xfrm>
              <a:off x="0" y="1113030"/>
              <a:ext cx="6488558" cy="2614831"/>
            </a:xfrm>
            <a:prstGeom prst="rect">
              <a:avLst/>
            </a:prstGeom>
          </p:spPr>
          <p:txBody>
            <a:bodyPr lIns="0" tIns="0" rIns="0" bIns="0" rtlCol="0" anchor="t">
              <a:spAutoFit/>
            </a:bodyPr>
            <a:lstStyle/>
            <a:p>
              <a:pPr marL="604520" lvl="1" indent="-302260">
                <a:lnSpc>
                  <a:spcPts val="3919"/>
                </a:lnSpc>
                <a:buFont typeface="Arial"/>
                <a:buChar char="•"/>
              </a:pPr>
              <a:r>
                <a:rPr lang="en-US" sz="2799" spc="55" dirty="0">
                  <a:solidFill>
                    <a:srgbClr val="FFFFFF"/>
                  </a:solidFill>
                  <a:latin typeface="Glacial Indifference"/>
                </a:rPr>
                <a:t>5 self-help topics with more in development</a:t>
              </a:r>
            </a:p>
            <a:p>
              <a:pPr marL="604520" lvl="1" indent="-302260">
                <a:lnSpc>
                  <a:spcPts val="3919"/>
                </a:lnSpc>
                <a:buFont typeface="Arial"/>
                <a:buChar char="•"/>
              </a:pPr>
              <a:r>
                <a:rPr lang="en-US" sz="2799" spc="55" dirty="0">
                  <a:solidFill>
                    <a:srgbClr val="FFFFFF"/>
                  </a:solidFill>
                  <a:latin typeface="Glacial Indifference"/>
                </a:rPr>
                <a:t>Multiple Tips and Tools for each topic</a:t>
              </a:r>
            </a:p>
          </p:txBody>
        </p:sp>
      </p:grpSp>
      <p:sp>
        <p:nvSpPr>
          <p:cNvPr id="16" name="TextBox 16"/>
          <p:cNvSpPr txBox="1"/>
          <p:nvPr/>
        </p:nvSpPr>
        <p:spPr>
          <a:xfrm>
            <a:off x="11210547" y="9600673"/>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227931" y="9289033"/>
            <a:ext cx="19296423" cy="1995934"/>
            <a:chOff x="0" y="0"/>
            <a:chExt cx="6527432" cy="675168"/>
          </a:xfrm>
        </p:grpSpPr>
        <p:sp>
          <p:nvSpPr>
            <p:cNvPr id="3" name="Freeform 3"/>
            <p:cNvSpPr/>
            <p:nvPr/>
          </p:nvSpPr>
          <p:spPr>
            <a:xfrm>
              <a:off x="0" y="0"/>
              <a:ext cx="6527432" cy="675168"/>
            </a:xfrm>
            <a:custGeom>
              <a:avLst/>
              <a:gdLst/>
              <a:ahLst/>
              <a:cxnLst/>
              <a:rect l="l" t="t" r="r" b="b"/>
              <a:pathLst>
                <a:path w="6527432" h="675168">
                  <a:moveTo>
                    <a:pt x="0" y="0"/>
                  </a:moveTo>
                  <a:lnTo>
                    <a:pt x="6527432" y="0"/>
                  </a:lnTo>
                  <a:lnTo>
                    <a:pt x="6527432" y="675168"/>
                  </a:lnTo>
                  <a:lnTo>
                    <a:pt x="0" y="675168"/>
                  </a:lnTo>
                  <a:close/>
                </a:path>
              </a:pathLst>
            </a:custGeom>
            <a:solidFill>
              <a:srgbClr val="4CB070"/>
            </a:solidFill>
          </p:spPr>
        </p:sp>
      </p:grpSp>
      <p:grpSp>
        <p:nvGrpSpPr>
          <p:cNvPr id="4" name="Group 4"/>
          <p:cNvGrpSpPr/>
          <p:nvPr/>
        </p:nvGrpSpPr>
        <p:grpSpPr>
          <a:xfrm rot="178344">
            <a:off x="-832133" y="-567745"/>
            <a:ext cx="19296423" cy="1864972"/>
            <a:chOff x="0" y="0"/>
            <a:chExt cx="6527432" cy="630867"/>
          </a:xfrm>
        </p:grpSpPr>
        <p:sp>
          <p:nvSpPr>
            <p:cNvPr id="5" name="Freeform 5"/>
            <p:cNvSpPr/>
            <p:nvPr/>
          </p:nvSpPr>
          <p:spPr>
            <a:xfrm>
              <a:off x="0" y="0"/>
              <a:ext cx="6527432" cy="630867"/>
            </a:xfrm>
            <a:custGeom>
              <a:avLst/>
              <a:gdLst/>
              <a:ahLst/>
              <a:cxnLst/>
              <a:rect l="l" t="t" r="r" b="b"/>
              <a:pathLst>
                <a:path w="6527432" h="630867">
                  <a:moveTo>
                    <a:pt x="0" y="0"/>
                  </a:moveTo>
                  <a:lnTo>
                    <a:pt x="6527432" y="0"/>
                  </a:lnTo>
                  <a:lnTo>
                    <a:pt x="6527432" y="630867"/>
                  </a:lnTo>
                  <a:lnTo>
                    <a:pt x="0" y="630867"/>
                  </a:lnTo>
                  <a:close/>
                </a:path>
              </a:pathLst>
            </a:custGeom>
            <a:solidFill>
              <a:srgbClr val="4CB070"/>
            </a:solidFill>
          </p:spPr>
        </p:sp>
      </p:grpSp>
      <p:grpSp>
        <p:nvGrpSpPr>
          <p:cNvPr id="6" name="Group 6"/>
          <p:cNvGrpSpPr>
            <a:grpSpLocks noChangeAspect="1"/>
          </p:cNvGrpSpPr>
          <p:nvPr/>
        </p:nvGrpSpPr>
        <p:grpSpPr>
          <a:xfrm>
            <a:off x="6191728" y="1969387"/>
            <a:ext cx="11067572" cy="6348225"/>
            <a:chOff x="0" y="0"/>
            <a:chExt cx="7981950" cy="4578350"/>
          </a:xfrm>
        </p:grpSpPr>
        <p:sp>
          <p:nvSpPr>
            <p:cNvPr id="7" name="Freeform 7"/>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8" name="Freeform 8"/>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9" name="Freeform 9"/>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0" name="Freeform 10"/>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1" name="Freeform 11"/>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3100" t="6047" r="3115" b="11178"/>
              </a:stretch>
            </a:blipFill>
          </p:spPr>
        </p:sp>
      </p:grpSp>
      <p:grpSp>
        <p:nvGrpSpPr>
          <p:cNvPr id="12" name="Group 12"/>
          <p:cNvGrpSpPr/>
          <p:nvPr/>
        </p:nvGrpSpPr>
        <p:grpSpPr>
          <a:xfrm>
            <a:off x="1028700" y="3484532"/>
            <a:ext cx="4866418" cy="2795896"/>
            <a:chOff x="0" y="0"/>
            <a:chExt cx="6488558" cy="3727861"/>
          </a:xfrm>
        </p:grpSpPr>
        <p:sp>
          <p:nvSpPr>
            <p:cNvPr id="13" name="TextBox 13"/>
            <p:cNvSpPr txBox="1"/>
            <p:nvPr/>
          </p:nvSpPr>
          <p:spPr>
            <a:xfrm>
              <a:off x="0" y="-28575"/>
              <a:ext cx="6488558" cy="753367"/>
            </a:xfrm>
            <a:prstGeom prst="rect">
              <a:avLst/>
            </a:prstGeom>
          </p:spPr>
          <p:txBody>
            <a:bodyPr lIns="0" tIns="0" rIns="0" bIns="0" rtlCol="0" anchor="t">
              <a:spAutoFit/>
            </a:bodyPr>
            <a:lstStyle/>
            <a:p>
              <a:pPr algn="ctr">
                <a:lnSpc>
                  <a:spcPts val="4680"/>
                </a:lnSpc>
              </a:pPr>
              <a:r>
                <a:rPr lang="en-US" sz="3600">
                  <a:solidFill>
                    <a:srgbClr val="4CB070"/>
                  </a:solidFill>
                  <a:latin typeface="Gagalin Bold"/>
                </a:rPr>
                <a:t>Videos</a:t>
              </a:r>
            </a:p>
          </p:txBody>
        </p:sp>
        <p:sp>
          <p:nvSpPr>
            <p:cNvPr id="14" name="TextBox 14"/>
            <p:cNvSpPr txBox="1"/>
            <p:nvPr/>
          </p:nvSpPr>
          <p:spPr>
            <a:xfrm>
              <a:off x="0" y="1122555"/>
              <a:ext cx="6488558" cy="2605306"/>
            </a:xfrm>
            <a:prstGeom prst="rect">
              <a:avLst/>
            </a:prstGeom>
          </p:spPr>
          <p:txBody>
            <a:bodyPr lIns="0" tIns="0" rIns="0" bIns="0" rtlCol="0" anchor="t">
              <a:spAutoFit/>
            </a:bodyPr>
            <a:lstStyle/>
            <a:p>
              <a:pPr>
                <a:lnSpc>
                  <a:spcPts val="3919"/>
                </a:lnSpc>
              </a:pPr>
              <a:r>
                <a:rPr lang="en-US" sz="2799" spc="55">
                  <a:solidFill>
                    <a:srgbClr val="FFFFFF"/>
                  </a:solidFill>
                  <a:latin typeface="Glacial Indifference"/>
                </a:rPr>
                <a:t>Assortment of videos for students, school staff, and parents about the self-help topics and the program.</a:t>
              </a:r>
            </a:p>
          </p:txBody>
        </p:sp>
      </p:grpSp>
      <p:sp>
        <p:nvSpPr>
          <p:cNvPr id="15" name="TextBox 15"/>
          <p:cNvSpPr txBox="1"/>
          <p:nvPr/>
        </p:nvSpPr>
        <p:spPr>
          <a:xfrm>
            <a:off x="11210547" y="9600673"/>
            <a:ext cx="6708279" cy="312420"/>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CB070"/>
        </a:solidFill>
        <a:effectLst/>
      </p:bgPr>
    </p:bg>
    <p:spTree>
      <p:nvGrpSpPr>
        <p:cNvPr id="1" name=""/>
        <p:cNvGrpSpPr/>
        <p:nvPr/>
      </p:nvGrpSpPr>
      <p:grpSpPr>
        <a:xfrm>
          <a:off x="0" y="0"/>
          <a:ext cx="0" cy="0"/>
          <a:chOff x="0" y="0"/>
          <a:chExt cx="0" cy="0"/>
        </a:xfrm>
      </p:grpSpPr>
      <p:grpSp>
        <p:nvGrpSpPr>
          <p:cNvPr id="2" name="Group 2"/>
          <p:cNvGrpSpPr/>
          <p:nvPr/>
        </p:nvGrpSpPr>
        <p:grpSpPr>
          <a:xfrm rot="178344">
            <a:off x="-333340" y="-882747"/>
            <a:ext cx="18807100" cy="4483504"/>
            <a:chOff x="0" y="0"/>
            <a:chExt cx="6361908" cy="1516642"/>
          </a:xfrm>
        </p:grpSpPr>
        <p:sp>
          <p:nvSpPr>
            <p:cNvPr id="3" name="Freeform 3"/>
            <p:cNvSpPr/>
            <p:nvPr/>
          </p:nvSpPr>
          <p:spPr>
            <a:xfrm>
              <a:off x="0" y="0"/>
              <a:ext cx="6361908" cy="1516642"/>
            </a:xfrm>
            <a:custGeom>
              <a:avLst/>
              <a:gdLst/>
              <a:ahLst/>
              <a:cxnLst/>
              <a:rect l="l" t="t" r="r" b="b"/>
              <a:pathLst>
                <a:path w="6361908" h="1516642">
                  <a:moveTo>
                    <a:pt x="0" y="0"/>
                  </a:moveTo>
                  <a:lnTo>
                    <a:pt x="6361908" y="0"/>
                  </a:lnTo>
                  <a:lnTo>
                    <a:pt x="6361908" y="1516642"/>
                  </a:lnTo>
                  <a:lnTo>
                    <a:pt x="0" y="1516642"/>
                  </a:lnTo>
                  <a:close/>
                </a:path>
              </a:pathLst>
            </a:custGeom>
            <a:solidFill>
              <a:srgbClr val="0A1F41"/>
            </a:solidFill>
          </p:spPr>
        </p:sp>
      </p:grpSp>
      <p:grpSp>
        <p:nvGrpSpPr>
          <p:cNvPr id="4" name="Group 4"/>
          <p:cNvGrpSpPr>
            <a:grpSpLocks noChangeAspect="1"/>
          </p:cNvGrpSpPr>
          <p:nvPr/>
        </p:nvGrpSpPr>
        <p:grpSpPr>
          <a:xfrm>
            <a:off x="9144000" y="1568877"/>
            <a:ext cx="4330804" cy="4330787"/>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3957" b="-3957"/>
              </a:stretch>
            </a:blipFill>
          </p:spPr>
        </p:sp>
      </p:grpSp>
      <p:grpSp>
        <p:nvGrpSpPr>
          <p:cNvPr id="6" name="Group 6"/>
          <p:cNvGrpSpPr/>
          <p:nvPr/>
        </p:nvGrpSpPr>
        <p:grpSpPr>
          <a:xfrm rot="-4483174">
            <a:off x="-3692128" y="-55278"/>
            <a:ext cx="5691598" cy="3320234"/>
            <a:chOff x="0" y="0"/>
            <a:chExt cx="1267467" cy="739386"/>
          </a:xfrm>
        </p:grpSpPr>
        <p:sp>
          <p:nvSpPr>
            <p:cNvPr id="7" name="Freeform 7"/>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4CB070"/>
            </a:solidFill>
          </p:spPr>
        </p:sp>
      </p:grpSp>
      <p:grpSp>
        <p:nvGrpSpPr>
          <p:cNvPr id="8" name="Group 8"/>
          <p:cNvGrpSpPr>
            <a:grpSpLocks noChangeAspect="1"/>
          </p:cNvGrpSpPr>
          <p:nvPr/>
        </p:nvGrpSpPr>
        <p:grpSpPr>
          <a:xfrm>
            <a:off x="238053" y="1692057"/>
            <a:ext cx="4207623" cy="420760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999" r="-1999"/>
              </a:stretch>
            </a:blipFill>
          </p:spPr>
        </p:sp>
      </p:grpSp>
      <p:grpSp>
        <p:nvGrpSpPr>
          <p:cNvPr id="10" name="Group 10"/>
          <p:cNvGrpSpPr/>
          <p:nvPr/>
        </p:nvGrpSpPr>
        <p:grpSpPr>
          <a:xfrm rot="-4483174">
            <a:off x="16283516" y="7598183"/>
            <a:ext cx="5691598" cy="3320234"/>
            <a:chOff x="0" y="0"/>
            <a:chExt cx="1267467" cy="739386"/>
          </a:xfrm>
        </p:grpSpPr>
        <p:sp>
          <p:nvSpPr>
            <p:cNvPr id="11" name="Freeform 11"/>
            <p:cNvSpPr/>
            <p:nvPr/>
          </p:nvSpPr>
          <p:spPr>
            <a:xfrm>
              <a:off x="0" y="0"/>
              <a:ext cx="1267467" cy="739386"/>
            </a:xfrm>
            <a:custGeom>
              <a:avLst/>
              <a:gdLst/>
              <a:ahLst/>
              <a:cxnLst/>
              <a:rect l="l" t="t" r="r" b="b"/>
              <a:pathLst>
                <a:path w="1267467" h="739386">
                  <a:moveTo>
                    <a:pt x="0" y="0"/>
                  </a:moveTo>
                  <a:lnTo>
                    <a:pt x="1267467" y="0"/>
                  </a:lnTo>
                  <a:lnTo>
                    <a:pt x="1267467" y="739386"/>
                  </a:lnTo>
                  <a:lnTo>
                    <a:pt x="0" y="739386"/>
                  </a:lnTo>
                  <a:close/>
                </a:path>
              </a:pathLst>
            </a:custGeom>
            <a:solidFill>
              <a:srgbClr val="0A1F41"/>
            </a:solidFill>
          </p:spPr>
        </p:sp>
      </p:grpSp>
      <p:grpSp>
        <p:nvGrpSpPr>
          <p:cNvPr id="12" name="Group 12"/>
          <p:cNvGrpSpPr>
            <a:grpSpLocks noChangeAspect="1"/>
          </p:cNvGrpSpPr>
          <p:nvPr/>
        </p:nvGrpSpPr>
        <p:grpSpPr>
          <a:xfrm>
            <a:off x="4629923" y="1604839"/>
            <a:ext cx="4325987" cy="432596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32973" b="-16717"/>
              </a:stretch>
            </a:blipFill>
          </p:spPr>
        </p:sp>
      </p:grpSp>
      <p:grpSp>
        <p:nvGrpSpPr>
          <p:cNvPr id="14" name="Group 14"/>
          <p:cNvGrpSpPr>
            <a:grpSpLocks noChangeAspect="1"/>
          </p:cNvGrpSpPr>
          <p:nvPr/>
        </p:nvGrpSpPr>
        <p:grpSpPr>
          <a:xfrm>
            <a:off x="9896097" y="2640544"/>
            <a:ext cx="1264968" cy="2502956"/>
            <a:chOff x="0" y="0"/>
            <a:chExt cx="2620010" cy="5184140"/>
          </a:xfrm>
        </p:grpSpPr>
        <p:sp>
          <p:nvSpPr>
            <p:cNvPr id="15" name="Freeform 15"/>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6" name="Freeform 16"/>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7077" t="1815" r="7028" b="1717"/>
              </a:stretch>
            </a:blipFill>
          </p:spPr>
        </p:sp>
        <p:sp>
          <p:nvSpPr>
            <p:cNvPr id="17" name="Freeform 17"/>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8" name="Freeform 18"/>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9" name="Freeform 19"/>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0" name="Freeform 20"/>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1" name="Freeform 21"/>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2" name="Freeform 22"/>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3" name="Freeform 23"/>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53465" y="7287329"/>
            <a:ext cx="800683" cy="800683"/>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53465" y="8264842"/>
            <a:ext cx="821520" cy="781471"/>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603460" y="9254280"/>
            <a:ext cx="771525" cy="771525"/>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073402" y="8264842"/>
            <a:ext cx="771525" cy="781471"/>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18150" y="7274283"/>
            <a:ext cx="826777" cy="826777"/>
          </a:xfrm>
          <a:prstGeom prst="rect">
            <a:avLst/>
          </a:prstGeom>
        </p:spPr>
      </p:pic>
      <p:sp>
        <p:nvSpPr>
          <p:cNvPr id="29" name="TextBox 29"/>
          <p:cNvSpPr txBox="1"/>
          <p:nvPr/>
        </p:nvSpPr>
        <p:spPr>
          <a:xfrm>
            <a:off x="6305725" y="6931342"/>
            <a:ext cx="3590373" cy="3048000"/>
          </a:xfrm>
          <a:prstGeom prst="rect">
            <a:avLst/>
          </a:prstGeom>
        </p:spPr>
        <p:txBody>
          <a:bodyPr lIns="0" tIns="0" rIns="0" bIns="0" rtlCol="0" anchor="t">
            <a:spAutoFit/>
          </a:bodyPr>
          <a:lstStyle/>
          <a:p>
            <a:pPr marL="539749" lvl="1" indent="-269875">
              <a:lnSpc>
                <a:spcPts val="2999"/>
              </a:lnSpc>
              <a:buFont typeface="Arial"/>
              <a:buChar char="•"/>
            </a:pPr>
            <a:r>
              <a:rPr lang="en-US" sz="2499">
                <a:solidFill>
                  <a:srgbClr val="0A1F41"/>
                </a:solidFill>
                <a:latin typeface="Glacial Indifference"/>
              </a:rPr>
              <a:t>Hand Sanitizer</a:t>
            </a:r>
          </a:p>
          <a:p>
            <a:pPr marL="539749" lvl="1" indent="-269875">
              <a:lnSpc>
                <a:spcPts val="2999"/>
              </a:lnSpc>
              <a:buFont typeface="Arial"/>
              <a:buChar char="•"/>
            </a:pPr>
            <a:r>
              <a:rPr lang="en-US" sz="2499">
                <a:solidFill>
                  <a:srgbClr val="0A1F41"/>
                </a:solidFill>
                <a:latin typeface="Glacial Indifference"/>
              </a:rPr>
              <a:t>Drawstring bags</a:t>
            </a:r>
          </a:p>
          <a:p>
            <a:pPr marL="539749" lvl="1" indent="-269875">
              <a:lnSpc>
                <a:spcPts val="2999"/>
              </a:lnSpc>
              <a:buFont typeface="Arial"/>
              <a:buChar char="•"/>
            </a:pPr>
            <a:r>
              <a:rPr lang="en-US" sz="2499">
                <a:solidFill>
                  <a:srgbClr val="0A1F41"/>
                </a:solidFill>
                <a:latin typeface="Glacial Indifference"/>
              </a:rPr>
              <a:t>Posters</a:t>
            </a:r>
          </a:p>
          <a:p>
            <a:pPr marL="539749" lvl="1" indent="-269875">
              <a:lnSpc>
                <a:spcPts val="2999"/>
              </a:lnSpc>
              <a:buFont typeface="Arial"/>
              <a:buChar char="•"/>
            </a:pPr>
            <a:r>
              <a:rPr lang="en-US" sz="2499">
                <a:solidFill>
                  <a:srgbClr val="0A1F41"/>
                </a:solidFill>
                <a:latin typeface="Glacial Indifference"/>
              </a:rPr>
              <a:t>Kindness Awards</a:t>
            </a:r>
          </a:p>
          <a:p>
            <a:pPr marL="539749" lvl="1" indent="-269875">
              <a:lnSpc>
                <a:spcPts val="2999"/>
              </a:lnSpc>
              <a:buFont typeface="Arial"/>
              <a:buChar char="•"/>
            </a:pPr>
            <a:r>
              <a:rPr lang="en-US" sz="2499">
                <a:solidFill>
                  <a:srgbClr val="0A1F41"/>
                </a:solidFill>
                <a:latin typeface="Glacial Indifference"/>
              </a:rPr>
              <a:t>Window Clings</a:t>
            </a:r>
          </a:p>
          <a:p>
            <a:pPr marL="539749" lvl="1" indent="-269875">
              <a:lnSpc>
                <a:spcPts val="2999"/>
              </a:lnSpc>
              <a:buFont typeface="Arial"/>
              <a:buChar char="•"/>
            </a:pPr>
            <a:r>
              <a:rPr lang="en-US" sz="2499">
                <a:solidFill>
                  <a:srgbClr val="0A1F41"/>
                </a:solidFill>
                <a:latin typeface="Glacial Indifference"/>
              </a:rPr>
              <a:t>Connect Cards</a:t>
            </a:r>
          </a:p>
          <a:p>
            <a:pPr marL="539749" lvl="1" indent="-269875">
              <a:lnSpc>
                <a:spcPts val="2999"/>
              </a:lnSpc>
              <a:buFont typeface="Arial"/>
              <a:buChar char="•"/>
            </a:pPr>
            <a:r>
              <a:rPr lang="en-US" sz="2499">
                <a:solidFill>
                  <a:srgbClr val="0A1F41"/>
                </a:solidFill>
                <a:latin typeface="Glacial Indifference"/>
              </a:rPr>
              <a:t>Silicone Wrist Bands</a:t>
            </a:r>
          </a:p>
          <a:p>
            <a:pPr marL="539750" lvl="1" indent="-269875">
              <a:lnSpc>
                <a:spcPts val="2999"/>
              </a:lnSpc>
              <a:buFont typeface="Arial"/>
              <a:buChar char="•"/>
            </a:pPr>
            <a:r>
              <a:rPr lang="en-US" sz="2499">
                <a:solidFill>
                  <a:srgbClr val="0A1F41"/>
                </a:solidFill>
                <a:latin typeface="Glacial Indifference"/>
              </a:rPr>
              <a:t>Mask Lanyards</a:t>
            </a:r>
          </a:p>
        </p:txBody>
      </p:sp>
      <p:sp>
        <p:nvSpPr>
          <p:cNvPr id="30" name="TextBox 30"/>
          <p:cNvSpPr txBox="1"/>
          <p:nvPr/>
        </p:nvSpPr>
        <p:spPr>
          <a:xfrm>
            <a:off x="1781313" y="7093267"/>
            <a:ext cx="5328725" cy="923925"/>
          </a:xfrm>
          <a:prstGeom prst="rect">
            <a:avLst/>
          </a:prstGeom>
        </p:spPr>
        <p:txBody>
          <a:bodyPr lIns="0" tIns="0" rIns="0" bIns="0" rtlCol="0" anchor="t">
            <a:spAutoFit/>
          </a:bodyPr>
          <a:lstStyle/>
          <a:p>
            <a:pPr>
              <a:lnSpc>
                <a:spcPts val="7200"/>
              </a:lnSpc>
            </a:pPr>
            <a:r>
              <a:rPr lang="en-US" sz="6000">
                <a:solidFill>
                  <a:srgbClr val="0A1F41"/>
                </a:solidFill>
                <a:latin typeface="Gagalin"/>
              </a:rPr>
              <a:t>Marketing</a:t>
            </a:r>
          </a:p>
        </p:txBody>
      </p:sp>
      <p:sp>
        <p:nvSpPr>
          <p:cNvPr id="31" name="TextBox 31"/>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FDFFFF"/>
                </a:solidFill>
                <a:latin typeface="Glacial Indifference Bold"/>
              </a:rPr>
              <a:t>WWW.SAFE2HELPIL.COM</a:t>
            </a:r>
          </a:p>
        </p:txBody>
      </p:sp>
      <p:sp>
        <p:nvSpPr>
          <p:cNvPr id="32" name="TextBox 32"/>
          <p:cNvSpPr txBox="1"/>
          <p:nvPr/>
        </p:nvSpPr>
        <p:spPr>
          <a:xfrm>
            <a:off x="11161065" y="9466052"/>
            <a:ext cx="6646205" cy="309882"/>
          </a:xfrm>
          <a:prstGeom prst="rect">
            <a:avLst/>
          </a:prstGeom>
        </p:spPr>
        <p:txBody>
          <a:bodyPr lIns="0" tIns="0" rIns="0" bIns="0" rtlCol="0" anchor="t">
            <a:spAutoFit/>
          </a:bodyPr>
          <a:lstStyle/>
          <a:p>
            <a:pPr algn="r">
              <a:lnSpc>
                <a:spcPts val="2496"/>
              </a:lnSpc>
              <a:spcBef>
                <a:spcPct val="0"/>
              </a:spcBef>
            </a:pPr>
            <a:r>
              <a:rPr lang="en-US" sz="1783">
                <a:solidFill>
                  <a:srgbClr val="FFFFFF"/>
                </a:solidFill>
                <a:latin typeface="Glacial Indifference Bold"/>
              </a:rPr>
              <a:t>INFO@SAFE2HELPIL.COM</a:t>
            </a:r>
          </a:p>
        </p:txBody>
      </p:sp>
      <p:sp>
        <p:nvSpPr>
          <p:cNvPr id="33" name="TextBox 33"/>
          <p:cNvSpPr txBox="1"/>
          <p:nvPr/>
        </p:nvSpPr>
        <p:spPr>
          <a:xfrm>
            <a:off x="6169517" y="6349047"/>
            <a:ext cx="3816103" cy="546688"/>
          </a:xfrm>
          <a:prstGeom prst="rect">
            <a:avLst/>
          </a:prstGeom>
        </p:spPr>
        <p:txBody>
          <a:bodyPr wrap="square" lIns="0" tIns="0" rIns="0" bIns="0" rtlCol="0" anchor="t">
            <a:spAutoFit/>
          </a:bodyPr>
          <a:lstStyle/>
          <a:p>
            <a:pPr algn="ctr">
              <a:lnSpc>
                <a:spcPts val="4759"/>
              </a:lnSpc>
            </a:pPr>
            <a:r>
              <a:rPr lang="en-US" sz="3400">
                <a:solidFill>
                  <a:srgbClr val="0A1F41"/>
                </a:solidFill>
                <a:latin typeface="Gagalin"/>
              </a:rPr>
              <a:t>Promotional Items</a:t>
            </a:r>
          </a:p>
        </p:txBody>
      </p:sp>
      <p:sp>
        <p:nvSpPr>
          <p:cNvPr id="34" name="TextBox 34"/>
          <p:cNvSpPr txBox="1"/>
          <p:nvPr/>
        </p:nvSpPr>
        <p:spPr>
          <a:xfrm>
            <a:off x="10388246" y="6349047"/>
            <a:ext cx="2638483" cy="546688"/>
          </a:xfrm>
          <a:prstGeom prst="rect">
            <a:avLst/>
          </a:prstGeom>
        </p:spPr>
        <p:txBody>
          <a:bodyPr wrap="square" lIns="0" tIns="0" rIns="0" bIns="0" rtlCol="0" anchor="t">
            <a:spAutoFit/>
          </a:bodyPr>
          <a:lstStyle/>
          <a:p>
            <a:pPr algn="ctr">
              <a:lnSpc>
                <a:spcPts val="4759"/>
              </a:lnSpc>
            </a:pPr>
            <a:r>
              <a:rPr lang="en-US" sz="3400" dirty="0">
                <a:solidFill>
                  <a:srgbClr val="0A1F41"/>
                </a:solidFill>
                <a:latin typeface="Gagalin"/>
              </a:rPr>
              <a:t> Social Media</a:t>
            </a:r>
          </a:p>
        </p:txBody>
      </p:sp>
      <p:sp>
        <p:nvSpPr>
          <p:cNvPr id="35" name="TextBox 35"/>
          <p:cNvSpPr txBox="1"/>
          <p:nvPr/>
        </p:nvSpPr>
        <p:spPr>
          <a:xfrm>
            <a:off x="13401016" y="6349047"/>
            <a:ext cx="4702840" cy="546688"/>
          </a:xfrm>
          <a:prstGeom prst="rect">
            <a:avLst/>
          </a:prstGeom>
        </p:spPr>
        <p:txBody>
          <a:bodyPr wrap="square" lIns="0" tIns="0" rIns="0" bIns="0" rtlCol="0" anchor="t">
            <a:spAutoFit/>
          </a:bodyPr>
          <a:lstStyle/>
          <a:p>
            <a:pPr algn="ctr">
              <a:lnSpc>
                <a:spcPts val="4759"/>
              </a:lnSpc>
            </a:pPr>
            <a:r>
              <a:rPr lang="en-US" sz="3400" dirty="0">
                <a:solidFill>
                  <a:srgbClr val="0A1F41"/>
                </a:solidFill>
                <a:latin typeface="Gagalin"/>
              </a:rPr>
              <a:t> Promotional Activities</a:t>
            </a:r>
          </a:p>
        </p:txBody>
      </p:sp>
      <p:grpSp>
        <p:nvGrpSpPr>
          <p:cNvPr id="36" name="Group 36"/>
          <p:cNvGrpSpPr>
            <a:grpSpLocks noChangeAspect="1"/>
          </p:cNvGrpSpPr>
          <p:nvPr/>
        </p:nvGrpSpPr>
        <p:grpSpPr>
          <a:xfrm>
            <a:off x="13651197" y="1568877"/>
            <a:ext cx="4325987" cy="4325969"/>
            <a:chOff x="0" y="0"/>
            <a:chExt cx="6350000" cy="6349975"/>
          </a:xfrm>
        </p:grpSpPr>
        <p:sp>
          <p:nvSpPr>
            <p:cNvPr id="37" name="Freeform 3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19274" r="-30724"/>
              </a:stretch>
            </a:blipFill>
          </p:spPr>
        </p:sp>
      </p:grpSp>
      <p:sp>
        <p:nvSpPr>
          <p:cNvPr id="38" name="TextBox 38"/>
          <p:cNvSpPr txBox="1"/>
          <p:nvPr/>
        </p:nvSpPr>
        <p:spPr>
          <a:xfrm>
            <a:off x="13474804" y="6912292"/>
            <a:ext cx="3958180" cy="2667000"/>
          </a:xfrm>
          <a:prstGeom prst="rect">
            <a:avLst/>
          </a:prstGeom>
        </p:spPr>
        <p:txBody>
          <a:bodyPr lIns="0" tIns="0" rIns="0" bIns="0" rtlCol="0" anchor="t">
            <a:spAutoFit/>
          </a:bodyPr>
          <a:lstStyle/>
          <a:p>
            <a:pPr marL="539749" lvl="1" indent="-269875">
              <a:lnSpc>
                <a:spcPts val="2999"/>
              </a:lnSpc>
              <a:buFont typeface="Arial"/>
              <a:buChar char="•"/>
            </a:pPr>
            <a:r>
              <a:rPr lang="en-US" sz="2499">
                <a:solidFill>
                  <a:srgbClr val="0A1F41"/>
                </a:solidFill>
                <a:latin typeface="Glacial Indifference"/>
              </a:rPr>
              <a:t>12 Days of Caring Social Media Calendar</a:t>
            </a:r>
          </a:p>
          <a:p>
            <a:pPr marL="539749" lvl="1" indent="-269875">
              <a:lnSpc>
                <a:spcPts val="2999"/>
              </a:lnSpc>
              <a:buFont typeface="Arial"/>
              <a:buChar char="•"/>
            </a:pPr>
            <a:r>
              <a:rPr lang="en-US" sz="2499">
                <a:solidFill>
                  <a:srgbClr val="0A1F41"/>
                </a:solidFill>
                <a:latin typeface="Glacial Indifference"/>
              </a:rPr>
              <a:t>Virtual Movie Night</a:t>
            </a:r>
          </a:p>
          <a:p>
            <a:pPr marL="539749" lvl="1" indent="-269875">
              <a:lnSpc>
                <a:spcPts val="2999"/>
              </a:lnSpc>
              <a:buFont typeface="Arial"/>
              <a:buChar char="•"/>
            </a:pPr>
            <a:r>
              <a:rPr lang="en-US" sz="2499">
                <a:solidFill>
                  <a:srgbClr val="0A1F41"/>
                </a:solidFill>
                <a:latin typeface="Glacial Indifference"/>
              </a:rPr>
              <a:t>Needs Box</a:t>
            </a:r>
          </a:p>
          <a:p>
            <a:pPr marL="539750" lvl="1" indent="-269875">
              <a:lnSpc>
                <a:spcPts val="2999"/>
              </a:lnSpc>
              <a:buFont typeface="Arial"/>
              <a:buChar char="•"/>
            </a:pPr>
            <a:r>
              <a:rPr lang="en-US" sz="2499">
                <a:solidFill>
                  <a:srgbClr val="0A1F41"/>
                </a:solidFill>
                <a:latin typeface="Glacial Indifference"/>
              </a:rPr>
              <a:t>Kindness Messages in bathrooms or on painted rocks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284E"/>
        </a:solidFill>
        <a:effectLst/>
      </p:bgPr>
    </p:bg>
    <p:spTree>
      <p:nvGrpSpPr>
        <p:cNvPr id="1" name=""/>
        <p:cNvGrpSpPr/>
        <p:nvPr/>
      </p:nvGrpSpPr>
      <p:grpSpPr>
        <a:xfrm>
          <a:off x="0" y="0"/>
          <a:ext cx="0" cy="0"/>
          <a:chOff x="0" y="0"/>
          <a:chExt cx="0" cy="0"/>
        </a:xfrm>
      </p:grpSpPr>
      <p:grpSp>
        <p:nvGrpSpPr>
          <p:cNvPr id="2" name="Group 2"/>
          <p:cNvGrpSpPr/>
          <p:nvPr/>
        </p:nvGrpSpPr>
        <p:grpSpPr>
          <a:xfrm>
            <a:off x="-313900" y="0"/>
            <a:ext cx="11674817" cy="11656138"/>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CB070"/>
            </a:solidFill>
          </p:spPr>
        </p:sp>
      </p:grpSp>
      <p:grpSp>
        <p:nvGrpSpPr>
          <p:cNvPr id="4" name="Group 4"/>
          <p:cNvGrpSpPr/>
          <p:nvPr/>
        </p:nvGrpSpPr>
        <p:grpSpPr>
          <a:xfrm>
            <a:off x="12093605" y="4718550"/>
            <a:ext cx="6194395" cy="2481063"/>
            <a:chOff x="0" y="0"/>
            <a:chExt cx="2325440" cy="931417"/>
          </a:xfrm>
        </p:grpSpPr>
        <p:sp>
          <p:nvSpPr>
            <p:cNvPr id="5" name="Freeform 5"/>
            <p:cNvSpPr/>
            <p:nvPr/>
          </p:nvSpPr>
          <p:spPr>
            <a:xfrm>
              <a:off x="0" y="0"/>
              <a:ext cx="2325440" cy="931417"/>
            </a:xfrm>
            <a:custGeom>
              <a:avLst/>
              <a:gdLst/>
              <a:ahLst/>
              <a:cxnLst/>
              <a:rect l="l" t="t" r="r" b="b"/>
              <a:pathLst>
                <a:path w="2325440" h="931417">
                  <a:moveTo>
                    <a:pt x="0" y="0"/>
                  </a:moveTo>
                  <a:lnTo>
                    <a:pt x="2325440" y="0"/>
                  </a:lnTo>
                  <a:lnTo>
                    <a:pt x="2325440" y="931417"/>
                  </a:lnTo>
                  <a:lnTo>
                    <a:pt x="0" y="931417"/>
                  </a:lnTo>
                  <a:close/>
                </a:path>
              </a:pathLst>
            </a:custGeom>
            <a:solidFill>
              <a:srgbClr val="4CB070"/>
            </a:solidFill>
          </p:spPr>
        </p:sp>
      </p:grpSp>
      <p:grpSp>
        <p:nvGrpSpPr>
          <p:cNvPr id="6" name="Group 6"/>
          <p:cNvGrpSpPr/>
          <p:nvPr/>
        </p:nvGrpSpPr>
        <p:grpSpPr>
          <a:xfrm>
            <a:off x="11242795" y="4473098"/>
            <a:ext cx="7045205" cy="1485983"/>
            <a:chOff x="0" y="0"/>
            <a:chExt cx="2644844" cy="557854"/>
          </a:xfrm>
        </p:grpSpPr>
        <p:sp>
          <p:nvSpPr>
            <p:cNvPr id="7" name="Freeform 7"/>
            <p:cNvSpPr/>
            <p:nvPr/>
          </p:nvSpPr>
          <p:spPr>
            <a:xfrm>
              <a:off x="0" y="0"/>
              <a:ext cx="2644844" cy="557854"/>
            </a:xfrm>
            <a:custGeom>
              <a:avLst/>
              <a:gdLst/>
              <a:ahLst/>
              <a:cxnLst/>
              <a:rect l="l" t="t" r="r" b="b"/>
              <a:pathLst>
                <a:path w="2644844" h="557854">
                  <a:moveTo>
                    <a:pt x="0" y="0"/>
                  </a:moveTo>
                  <a:lnTo>
                    <a:pt x="2644844" y="0"/>
                  </a:lnTo>
                  <a:lnTo>
                    <a:pt x="2644844" y="557854"/>
                  </a:lnTo>
                  <a:lnTo>
                    <a:pt x="0" y="557854"/>
                  </a:lnTo>
                  <a:close/>
                </a:path>
              </a:pathLst>
            </a:custGeom>
            <a:solidFill>
              <a:srgbClr val="4CB07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4794" y="1299525"/>
            <a:ext cx="1150395" cy="113170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1589" y="2736277"/>
            <a:ext cx="1123600" cy="11236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7812" y="4334039"/>
            <a:ext cx="711154" cy="129891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1806" y="5959082"/>
            <a:ext cx="1083383" cy="85094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75081" y="7199613"/>
            <a:ext cx="1070108" cy="124793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75705" y="7207021"/>
            <a:ext cx="1284308" cy="1284308"/>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69486" y="7207021"/>
            <a:ext cx="1091668" cy="1240531"/>
          </a:xfrm>
          <a:prstGeom prst="rect">
            <a:avLst/>
          </a:prstGeom>
        </p:spPr>
      </p:pic>
      <p:sp>
        <p:nvSpPr>
          <p:cNvPr id="15" name="TextBox 15"/>
          <p:cNvSpPr txBox="1"/>
          <p:nvPr/>
        </p:nvSpPr>
        <p:spPr>
          <a:xfrm>
            <a:off x="12141547" y="4973970"/>
            <a:ext cx="5647929" cy="1838325"/>
          </a:xfrm>
          <a:prstGeom prst="rect">
            <a:avLst/>
          </a:prstGeom>
        </p:spPr>
        <p:txBody>
          <a:bodyPr lIns="0" tIns="0" rIns="0" bIns="0" rtlCol="0" anchor="t">
            <a:spAutoFit/>
          </a:bodyPr>
          <a:lstStyle/>
          <a:p>
            <a:pPr algn="r">
              <a:lnSpc>
                <a:spcPts val="7200"/>
              </a:lnSpc>
            </a:pPr>
            <a:r>
              <a:rPr lang="en-US" sz="6000">
                <a:solidFill>
                  <a:srgbClr val="FFFFFF"/>
                </a:solidFill>
                <a:latin typeface="Gagalin"/>
              </a:rPr>
              <a:t>Safe2Help IL How to Report</a:t>
            </a:r>
          </a:p>
        </p:txBody>
      </p:sp>
      <p:sp>
        <p:nvSpPr>
          <p:cNvPr id="16" name="TextBox 16"/>
          <p:cNvSpPr txBox="1"/>
          <p:nvPr/>
        </p:nvSpPr>
        <p:spPr>
          <a:xfrm>
            <a:off x="799951" y="2736277"/>
            <a:ext cx="9829757" cy="426720"/>
          </a:xfrm>
          <a:prstGeom prst="rect">
            <a:avLst/>
          </a:prstGeom>
        </p:spPr>
        <p:txBody>
          <a:bodyPr lIns="0" tIns="0" rIns="0" bIns="0" rtlCol="0" anchor="t">
            <a:spAutoFit/>
          </a:bodyPr>
          <a:lstStyle/>
          <a:p>
            <a:pPr>
              <a:lnSpc>
                <a:spcPts val="3360"/>
              </a:lnSpc>
            </a:pPr>
            <a:endParaRPr/>
          </a:p>
        </p:txBody>
      </p:sp>
      <p:sp>
        <p:nvSpPr>
          <p:cNvPr id="18" name="TextBox 18"/>
          <p:cNvSpPr txBox="1"/>
          <p:nvPr/>
        </p:nvSpPr>
        <p:spPr>
          <a:xfrm>
            <a:off x="562868" y="9482639"/>
            <a:ext cx="6708279" cy="312420"/>
          </a:xfrm>
          <a:prstGeom prst="rect">
            <a:avLst/>
          </a:prstGeom>
        </p:spPr>
        <p:txBody>
          <a:bodyPr lIns="0" tIns="0" rIns="0" bIns="0" rtlCol="0" anchor="t">
            <a:spAutoFit/>
          </a:bodyPr>
          <a:lstStyle/>
          <a:p>
            <a:pPr>
              <a:lnSpc>
                <a:spcPts val="2520"/>
              </a:lnSpc>
              <a:spcBef>
                <a:spcPct val="0"/>
              </a:spcBef>
            </a:pPr>
            <a:r>
              <a:rPr lang="en-US" sz="1800">
                <a:solidFill>
                  <a:srgbClr val="0A1F41"/>
                </a:solidFill>
                <a:latin typeface="Glacial Indifference Bold"/>
              </a:rPr>
              <a:t>WWW.SAFE2HELPIL.COM</a:t>
            </a:r>
          </a:p>
        </p:txBody>
      </p:sp>
      <p:sp>
        <p:nvSpPr>
          <p:cNvPr id="19" name="TextBox 19"/>
          <p:cNvSpPr txBox="1"/>
          <p:nvPr/>
        </p:nvSpPr>
        <p:spPr>
          <a:xfrm>
            <a:off x="3969486" y="1541843"/>
            <a:ext cx="3574314"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1-844-4-SAFEIL</a:t>
            </a:r>
          </a:p>
        </p:txBody>
      </p:sp>
      <p:sp>
        <p:nvSpPr>
          <p:cNvPr id="20" name="TextBox 20"/>
          <p:cNvSpPr txBox="1"/>
          <p:nvPr/>
        </p:nvSpPr>
        <p:spPr>
          <a:xfrm>
            <a:off x="3812324" y="2974544"/>
            <a:ext cx="4036276"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Safe2HelpIL.com</a:t>
            </a:r>
          </a:p>
        </p:txBody>
      </p:sp>
      <p:sp>
        <p:nvSpPr>
          <p:cNvPr id="21" name="TextBox 21"/>
          <p:cNvSpPr txBox="1"/>
          <p:nvPr/>
        </p:nvSpPr>
        <p:spPr>
          <a:xfrm>
            <a:off x="4810514" y="4635700"/>
            <a:ext cx="1514086"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Safe2</a:t>
            </a:r>
          </a:p>
        </p:txBody>
      </p:sp>
      <p:sp>
        <p:nvSpPr>
          <p:cNvPr id="22" name="TextBox 22"/>
          <p:cNvSpPr txBox="1"/>
          <p:nvPr/>
        </p:nvSpPr>
        <p:spPr>
          <a:xfrm>
            <a:off x="3375174" y="6061023"/>
            <a:ext cx="5768826" cy="576504"/>
          </a:xfrm>
          <a:prstGeom prst="rect">
            <a:avLst/>
          </a:prstGeom>
        </p:spPr>
        <p:txBody>
          <a:bodyPr wrap="square" lIns="0" tIns="0" rIns="0" bIns="0" rtlCol="0" anchor="t">
            <a:spAutoFit/>
          </a:bodyPr>
          <a:lstStyle/>
          <a:p>
            <a:pPr algn="ctr">
              <a:lnSpc>
                <a:spcPts val="4759"/>
              </a:lnSpc>
            </a:pPr>
            <a:r>
              <a:rPr lang="en-US" sz="3400" dirty="0">
                <a:solidFill>
                  <a:srgbClr val="FFFFFF"/>
                </a:solidFill>
                <a:latin typeface="Arial Black" panose="020B0A04020102020204" pitchFamily="34" charset="0"/>
              </a:rPr>
              <a:t>HELP@Safe2HelpIL.com</a:t>
            </a:r>
          </a:p>
        </p:txBody>
      </p:sp>
      <p:sp>
        <p:nvSpPr>
          <p:cNvPr id="23" name="TextBox 23"/>
          <p:cNvSpPr txBox="1"/>
          <p:nvPr/>
        </p:nvSpPr>
        <p:spPr>
          <a:xfrm>
            <a:off x="11081196" y="9485497"/>
            <a:ext cx="6708279" cy="306705"/>
          </a:xfrm>
          <a:prstGeom prst="rect">
            <a:avLst/>
          </a:prstGeom>
        </p:spPr>
        <p:txBody>
          <a:bodyPr lIns="0" tIns="0" rIns="0" bIns="0" rtlCol="0" anchor="t">
            <a:spAutoFit/>
          </a:bodyPr>
          <a:lstStyle/>
          <a:p>
            <a:pPr algn="r">
              <a:lnSpc>
                <a:spcPts val="2520"/>
              </a:lnSpc>
              <a:spcBef>
                <a:spcPct val="0"/>
              </a:spcBef>
            </a:pPr>
            <a:r>
              <a:rPr lang="en-US" sz="1800">
                <a:solidFill>
                  <a:srgbClr val="FFFFFF"/>
                </a:solidFill>
                <a:latin typeface="Glacial Indifference Bold"/>
              </a:rPr>
              <a:t>INFO@SAFE2HELPIL.COM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Words>
  <Application>Microsoft Office PowerPoint</Application>
  <PresentationFormat>Custom</PresentationFormat>
  <Paragraphs>117</Paragraphs>
  <Slides>13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Glacial Indifference Bold</vt:lpstr>
      <vt:lpstr>Poppins Bold</vt:lpstr>
      <vt:lpstr>Arial Black</vt:lpstr>
      <vt:lpstr>Arial</vt:lpstr>
      <vt:lpstr>Glacial Indifference</vt:lpstr>
      <vt:lpstr>Calibri</vt:lpstr>
      <vt:lpstr>Gagalin</vt:lpstr>
      <vt:lpstr>Code Pro</vt:lpstr>
      <vt:lpstr>Gagalin Bold</vt:lpstr>
      <vt:lpstr>Code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1</cp:revision>
  <dcterms:created xsi:type="dcterms:W3CDTF">2021-05-26T14:05:17Z</dcterms:created>
  <dcterms:modified xsi:type="dcterms:W3CDTF">2022-08-03T16:51:00Z</dcterms:modified>
  <dc:identifier/>
</cp:coreProperties>
</file>